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322" y="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lleen Bodek" userId="f75cb262-827c-491a-b0a8-a332c51ccb8a" providerId="ADAL" clId="{AC92D561-5C53-4DD4-925C-B4538D33DF3D}"/>
    <pc:docChg chg="custSel modSld">
      <pc:chgData name="Colleen Bodek" userId="f75cb262-827c-491a-b0a8-a332c51ccb8a" providerId="ADAL" clId="{AC92D561-5C53-4DD4-925C-B4538D33DF3D}" dt="2018-09-14T12:41:26.904" v="208" actId="1076"/>
      <pc:docMkLst>
        <pc:docMk/>
      </pc:docMkLst>
      <pc:sldChg chg="addSp modSp">
        <pc:chgData name="Colleen Bodek" userId="f75cb262-827c-491a-b0a8-a332c51ccb8a" providerId="ADAL" clId="{AC92D561-5C53-4DD4-925C-B4538D33DF3D}" dt="2018-09-14T12:41:26.904" v="208" actId="1076"/>
        <pc:sldMkLst>
          <pc:docMk/>
          <pc:sldMk cId="3561782137" sldId="271"/>
        </pc:sldMkLst>
        <pc:spChg chg="mod">
          <ac:chgData name="Colleen Bodek" userId="f75cb262-827c-491a-b0a8-a332c51ccb8a" providerId="ADAL" clId="{AC92D561-5C53-4DD4-925C-B4538D33DF3D}" dt="2018-09-14T12:41:10.494" v="206" actId="20577"/>
          <ac:spMkLst>
            <pc:docMk/>
            <pc:sldMk cId="3561782137" sldId="271"/>
            <ac:spMk id="2" creationId="{00000000-0000-0000-0000-000000000000}"/>
          </ac:spMkLst>
        </pc:spChg>
        <pc:spChg chg="add mod">
          <ac:chgData name="Colleen Bodek" userId="f75cb262-827c-491a-b0a8-a332c51ccb8a" providerId="ADAL" clId="{AC92D561-5C53-4DD4-925C-B4538D33DF3D}" dt="2018-09-14T12:41:26.904" v="208" actId="1076"/>
          <ac:spMkLst>
            <pc:docMk/>
            <pc:sldMk cId="3561782137" sldId="271"/>
            <ac:spMk id="4" creationId="{07A9FAE8-C2D0-4146-95E7-0AD02988C807}"/>
          </ac:spMkLst>
        </pc:spChg>
        <pc:picChg chg="mod">
          <ac:chgData name="Colleen Bodek" userId="f75cb262-827c-491a-b0a8-a332c51ccb8a" providerId="ADAL" clId="{AC92D561-5C53-4DD4-925C-B4538D33DF3D}" dt="2018-09-14T12:41:18.777" v="207" actId="1076"/>
          <ac:picMkLst>
            <pc:docMk/>
            <pc:sldMk cId="3561782137" sldId="271"/>
            <ac:picMk id="3" creationId="{00000000-0000-0000-0000-00000000000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475CB-3B3C-407B-9C87-E3B0A8F03487}" type="datetimeFigureOut">
              <a:rPr lang="en-US" smtClean="0"/>
              <a:t>9/14/2018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5107-CF83-42C4-A526-101BEE861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96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475CB-3B3C-407B-9C87-E3B0A8F03487}" type="datetimeFigureOut">
              <a:rPr lang="en-US" smtClean="0"/>
              <a:t>9/14/2018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5107-CF83-42C4-A526-101BEE861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612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475CB-3B3C-407B-9C87-E3B0A8F03487}" type="datetimeFigureOut">
              <a:rPr lang="en-US" smtClean="0"/>
              <a:t>9/14/2018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5107-CF83-42C4-A526-101BEE861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559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475CB-3B3C-407B-9C87-E3B0A8F03487}" type="datetimeFigureOut">
              <a:rPr lang="en-US" smtClean="0"/>
              <a:t>9/14/2018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5107-CF83-42C4-A526-101BEE861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583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475CB-3B3C-407B-9C87-E3B0A8F03487}" type="datetimeFigureOut">
              <a:rPr lang="en-US" smtClean="0"/>
              <a:t>9/14/2018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5107-CF83-42C4-A526-101BEE861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295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475CB-3B3C-407B-9C87-E3B0A8F03487}" type="datetimeFigureOut">
              <a:rPr lang="en-US" smtClean="0"/>
              <a:t>9/14/2018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5107-CF83-42C4-A526-101BEE861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449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475CB-3B3C-407B-9C87-E3B0A8F03487}" type="datetimeFigureOut">
              <a:rPr lang="en-US" smtClean="0"/>
              <a:t>9/14/2018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5107-CF83-42C4-A526-101BEE861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374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475CB-3B3C-407B-9C87-E3B0A8F03487}" type="datetimeFigureOut">
              <a:rPr lang="en-US" smtClean="0"/>
              <a:t>9/14/2018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5107-CF83-42C4-A526-101BEE861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837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475CB-3B3C-407B-9C87-E3B0A8F03487}" type="datetimeFigureOut">
              <a:rPr lang="en-US" smtClean="0"/>
              <a:t>9/14/2018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5107-CF83-42C4-A526-101BEE861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956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475CB-3B3C-407B-9C87-E3B0A8F03487}" type="datetimeFigureOut">
              <a:rPr lang="en-US" smtClean="0"/>
              <a:t>9/14/2018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5107-CF83-42C4-A526-101BEE861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49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475CB-3B3C-407B-9C87-E3B0A8F03487}" type="datetimeFigureOut">
              <a:rPr lang="en-US" smtClean="0"/>
              <a:t>9/14/2018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5107-CF83-42C4-A526-101BEE861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844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8475CB-3B3C-407B-9C87-E3B0A8F03487}" type="datetimeFigureOut">
              <a:rPr lang="en-US" smtClean="0"/>
              <a:t>9/14/2018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E5107-CF83-42C4-A526-101BEE861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68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mbaumann@rpsd.org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cborkowski@rpsd.org" TargetMode="External"/><Relationship Id="rId4" Type="http://schemas.openxmlformats.org/officeDocument/2006/relationships/hyperlink" Target="mailto:amatarredona@rpsd.org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28600"/>
            <a:ext cx="7772400" cy="1470025"/>
          </a:xfrm>
        </p:spPr>
        <p:txBody>
          <a:bodyPr/>
          <a:lstStyle/>
          <a:p>
            <a:r>
              <a:rPr lang="en-US" dirty="0"/>
              <a:t>Welcome to the Common Application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752600"/>
            <a:ext cx="6477000" cy="1524000"/>
          </a:xfrm>
        </p:spPr>
        <p:txBody>
          <a:bodyPr>
            <a:normAutofit/>
          </a:bodyPr>
          <a:lstStyle/>
          <a:p>
            <a:r>
              <a:rPr lang="en-US" dirty="0"/>
              <a:t>1 application, over 500 colleges</a:t>
            </a:r>
          </a:p>
          <a:p>
            <a:r>
              <a:rPr lang="en-US" dirty="0"/>
              <a:t>commonapp.org</a:t>
            </a:r>
          </a:p>
          <a:p>
            <a:endParaRPr lang="en-US" dirty="0"/>
          </a:p>
        </p:txBody>
      </p:sp>
      <p:sp>
        <p:nvSpPr>
          <p:cNvPr id="4" name="AutoShape 4" descr="data:image/jpeg;base64,/9j/4AAQSkZJRgABAQAAAQABAAD/2wCEAAkGBxQQEhQSExQVFhUVFxwbGRgYGB4fHxogGxcXGBgfHh0gHSgiGiElHiAeIjEkKCorLi4uGB8zOD8sNygtLisBCgoKDg0OGxAQGywkICQsLDA2LywsLS8sLCwvLCwvNDQsLDQvLDQvLCwsLCwsLywwLy8sLCwsLCw0NCwsLCwsLP/AABEIAL8BBwMBEQACEQEDEQH/xAAcAAACAgMBAQAAAAAAAAAAAAAABgQFAgMHAQj/xABEEAACAgAEBAQDBgQDBgUFAQABAgMRAAQSIQUTMUEGIlFhBzJxFCNCgZGhM1JicoKSsRUkQ8HR8BZTg5PxRGNzwuEl/8QAGwEBAAIDAQEAAAAAAAAAAAAAAAQFAQIDBgf/xAA+EQACAQMABggFAgMHBQEAAAAAAQIDBBEFEiExQVETYXGBkaHB8CIysdHhFFIGFUIzYnKCksLSIyVDovGy/9oADAMBAAIRAxEAPwDuOADABgAwAYAMAGADABgAwAYATvGvix4JI8hkkEuenHlB+SFe8knsN6Ht9AQKmL4SwzVLns1mszmepk5mkKbv7tQPKAem/bt0wBEy/iSfg3E4eGZmWTM5bMhORNJRljLsYwrttrGobk7gMD2rAHUsAGAEr4leOH4MsEoy3OikYqzczTpNWo+U2SNR/wABwAcB+I0Wb4fPxBYJwmXvWlAk6VVmKm6IANkmqo4A98J/E7IcSlWCJpEmcErHIlE6QWNEErsAT17YAdMAGADABgAwAYAMAGADABgAwAYAMAGADABgAwAYAMAGADABgAwAYA8ZqBJ6DAHN/g9k/tH2ri8guTOzPyyeqxI2lV9txVeka4A6TgCqznh3LzZmLNyRh5oV0xs1kLvdhel33qxgC1wAYA5h8Yco/EZ+H8KjNGaRppG/kSNSuo/kz16kAd8AMXiKODhHB51iRVjhgZUU9CzDSur+Ys7C/WzgBf8Agr4DGQgGbmH+85hAQCP4SGiF/uOxb02HY2B03ABgAwAYAMAGADABgAwAYAMAGADABgAwAYAMAGADABgAwAYAMAGAIHHiRlsxXXkyV9dDVgBX+C+b5vB8r6qHQ/4ZXA/asAO+AFrKeOslLnW4ektzpYqvKSotlDdCwF2P6T6YAWeGZX/xEJs22YzMMMcrxZVYHKUFC3M23mZiSK6BdutnAG74N5/MlM7k81I0r5PMGMSMSSQb7nciwSL7NXYYAsfCKfa8/nuIEeVW+yQGvwQm5SD3DSk/5MAeePIxnMxkeG9Vkl5847cqDem9nkKr+WAI/jXx5Ll8ynD8hl/tWcZdTKTSxirGrcbkb7kAAj1wBJ+G3jV+JjMRTxCHM5WTRKimx1YAi+nmVgRZ6A3vsA6YA574ezfEp81Hm1lSTKSyzxTZcgL9mEUjohVrt28ov+47VRUBp4v4qyWTcR5jMwxORelnANdiR2HucAWsEyyKrowZWAKspsEEWCCNiCO+ANmADABgAwAYAMAGADABgAwAYAMAGADABgAwAYAMAGADAHOMz4Uz/DJXk4O8Jy8rFnyk2yqxqzGRRAPpYA26itIGnjGZ8QZ5Ps0eVhyIZakzBnVzv10abZP0JHYjrgCb4A+FWW4WwnZjPmQCBIRSpYIOhbNGjVkk+lWRgBb8IcazHAUzGQnyObm0zO2XeGPUsgYgAWPlsjVtZ8xBAIogSsnnJOA8KzWdzekZ7PSvIE9HkHkWr6JuxF7AkdawA5fDafLHhuXXLyrKkaAOwO+sjXLqB3VixLEHfzYArPAfEouI53P55HVgpXLRAVqEcY1s3rpkkYkf2D0wAsZDg+ffjnFRl54ssWEZMrx8x9DDyctSQCPLTE9CAMAN3hDg2UyObzCrmmzGemAecuylqHTyIAEFnvvuPbAFFk8kfEqNLJnpoYAzp9jgKo6BWKjnE2SzAatJFAEV3JAV/AiTcG41mOHRymbLCN5GFihUXMRiPwv0Q9Lse1AVHhQ5TPQZuXMZfM57iGaZx91EzCDUKRtRpE33uzQAGwvAHYvhVwrM5PhsMGaGmRC9LqDFVLllBIJHfsdhQwA3YAMAGADABgAwAYAMAGADABgAwAYAMAGADABgAwAYAMAGADABgAwBpzOUjkrmIj101KDX64A1TcMieJ4TGvLkUq6gUGBFEGq7bYAq+DeC8jk5BLl8skcgBGpbuj1G53GAM/EHhPK55keeMmRBSyI7I4B6rqQgkex9T64AQvEcc0MrcH4HAsLsgfM5mzaByQuqQ22sjfVu1Hy9CQAp534aS8HrOTq2dhr7/kSPHJFZBZwesigXd170NwB1n4fcJ4cmWE/D0UpOPM7Wztv5lcsSdjdr0vAFZwrgvEeGJJlMlHk5MvrdoHld0aMOxbTIoU8zSTQIIJAHToAGrw5kJ4IiMzmDmJWJZm0hVW/wooGyj3JJ/YAWuADABgAwAYAMAGADABgAwAYAMAGADABgAwAYA8BwB7gAwAYAMAGADABgAwAYAMAc/wCHcch4bxHOQZw8o5uYTQZh9o5F5UacvX0UxkEb11HqLAfwQR2II/XACL8LeHrl24mkP8AZ5xGo6KQicwD2B8v+DAD3gAwAYAMAYSyqgtmCj1JofvgDPABgAwAYAMAGADABgAwAYAMAeOwAJJAA6k4Ar+GcaizEk0UbW8DAMPqLVh6qdxfqrDtgCxwBz7McTyUGfzavFHIzGM+SON216Crg0bHRfmrcnHCsnLCUsHVUZ6utjYbU8S5X5UymcTbomXlT9DGP+eOL1o/+Q2VGT24XivuaeI+JtK/c5XihYg0wSYVsa/iK46jup698bRqtfNJGVbyfFf6l9xi8MeIkzH3DGQ5iNA0mrLSwg3sGAcULINDVZo+mJMZKW1HGUcDBjY1DABgAwAYAVfiXDKchmJYczNl2hikf7oqNZVbALFdSjb8JB3wBUx8N+y8Ojz0OYzCzpl0kIkmkkSdigbQ6OWFux0goAwLCvQgOHF+Dw56Ew5mJZEYbq3Y11BG6keoIOAFPJ/DNMuGTLZ/iEEbdI0mGlb/ltCV+vXADV4d4HFkIEy8IbQtm2NsxYlmZj3JJ/wCxgCywBA43xmDJRNNmJFjjXu3f2A6sfYWcAQ/CninL8TiebLFmRHKEspXcKrbA9qYYAu8AcR+OfhFp81k3hdzJmpOTy2ZmUGlp1G+gAfNW21+uAOz5DKiGKOIEkRoqgk2TpUAEk9TtgDfgAwAYAMAGADABgAwBpzeaSFGkkZURRbMxoAe5OAFmPxquY1jKxu7KwVS6OobYEtuope19z7WRDu9IW9rHNWWOriYzl4W1mjPgMwkzcpqtoQx0dR+AbMdupBI3o1jyl1p+6um4WkcLnx8dy+p0cYw21XjqIreIkWVJUVvuwFP9Ud+YAD+Wyw7bN7Ys9BVa1NOjXlnO1ce1Z69/icXcQnPEVge43DAMCCCLBHQg9CMekNznXjMy8FgebJvH9/mGdllMakFwWch3Ya6IFCmO/esYjbwqS2o6TqynjPApeC+LeKZyPVCI3Nb6ZoiRte6rAxH0u8aVbW3pv4m/D1NMs8zPGePKf4LAe8mXX93hXrjWNG0f9fin6ZGWaofHOZyU/OzWWzJ1qFdEkgdTpumJSIEEAnuP0xKpW8HspyT8fsYOv8PzYmijlUELIoYA1dMLHykjp6E45gyfNIrrGT53DFR6ha1f6jAG7ABgAwAsfE0SnhWd5RUNyH1ahdppPMA9Douj2NYAUvh94dzeayGSnkz7fdqDl4xFG0aBbRNYKgyMANjYK9j3ID14c4s83MgzAVczlyBIFvSwYXHIl76HF/RlZd9N4Aq/E3xFyXD5HilaRnjVWcRoW0avlDHopPUAnuPXAEqbxrlxklz8azTwtdCGJnYVerUPwVRBLED3wBWp8Ro2yDcRXKZwwK1fLHqK95K5nyA7E+vtZAEjO8Dy3HstDJm8tLGAdcYdwGpgpu43IphWxo7dsALfw/8AB0RfiGmXMR5Zc7IkcEUrxgaAqsWZSHbfYDVXlvfsA1eHuLjL8OafMyMUy7TqZHJLFIcxLGhJ6uxVVF9Sfc4ATZuLZnOcf4Ys+VbLJGk8kYZ1Z2V4mW3Cn7s2vy2avAHWsAGADABgAwAYAMAaM9nY4EMkrrGg6sxAH6nGG0trAj8Q+Iyu2jKhQLrmzqwB7+SMUzA/zNpHSg1jEG4v40vkTk+rd4nKVVLcUz8ZSfQJpWzJFMAaRL7GgOt7gUDtimubu9qrCagura/fijk63PL8l9/oZ5nxG0a/PHCntQ+tlv8AXFXHR0JyzJOb68s1/VVMYhs7EVQ4isreQvMzdOWrSE/moP8ArifC3l8qWOrd5HBxk3t3jBw3wzmJtJdRl1b/AMwgv0J2RSQdh3YEb7bYsaOjJ5zN47N53hbviy74NxmLh7Pkc3mIw0dNC0jgGSJ70ij1ZGDKQOwU98XiTwTBT+JvieN54o4ishjiLjUisis76dRV1IZgqsooba371iLc19SCcHvL3QGjoXlw1VWYxW3etr3bsdb7hGaaBiC+Sy9jcNHzIiD6jlyKP2xGjpKulq52HpKn8LWcvlcl3r1RdcK4pOWrLz52IDqTOJY0vbcSpsCegLbnYbnHWF7Gfz0ovr3Y71jzKm9/hynbw1+nxyTW19Sw8t9iLbLZjMZthzc208XKmikflwxx0+hWjGrQDIdJOzkroWwuogTaVWlDE6axx259cdx5roKkpuEE5Ncln6ZGzh0jZlUymX1RQwxqqhmbZFARWdkILElSqor0VBclgVGKavc3F3cOjRlqxWdaSxnPJcuvi3s4NmqiorLFrxfyMoeXKqfapJQiSMnmWFdyUkbcDlqbKt5Wk7ViLKnf0blxjKTpKOctp5fbj9z3ckdqMac5JS5jbwiIPGrxyzKaANSuRsP5WJUevTHn6umtIWtVw18rhlJ+e/zJFxbRhNrGzh2E1cxmI2jRZVlLuo+8QXpG8jWmkClB/DWoqNrx6LQmlbi/lJVIpKK3rO99/aQ6tNR3DHj0RxKTxxX+zc9d19lnuuv8F7wAv/BDMiTg+WF2UMin2qVyB/lIwBc511/2plwguUZWYvR/BzIdAb6ven6P74AovhBmxnMhM8qqZZMzN9oBAOpmN0wPUBCq0ewAwBU/C7K8nL8Zy0W8cWanSLe+iaa39gv1wBPy0gbwsT0H+zmH5iJl/cj98AN3hR4hkcsYmBiWCMK12NKoBufat/pgBf8AhhxSF8nmJubHp+15l5G1Cl1TOwLG6UFaPpWAFj/xHFm+HRw5Z/tE+VmjnmgjB1PHHmyz6QRTno1AnqD3GAMuDcXkz3iOOWTLzQRplZBAJUKM6g0XojuWO3pWAOu4AMAGADABgAwAYAoON+EMvnJOZLzCwqvvDQr0U2F/IC8cqlGFT5vqzWUVLeQk+HmSF+WQ6hRuRunfv37nv3vHJ2dJ8PP3+DXoomyPwBkQ2rlMTY3Msh6Ch+PpXbpjP6SljGB0UT3OeHeH5Ucz7JGz7KoCgu57Kuo7nqeuwBPbGXb0lHatnW9hno48jyCWRQdEMWVUgXVM/wCw07dPxe2PPV/4hs7eThbQ1n1bF48fA7QoYWdxWcXj5qamLmSJhLG2ptnQEbKWKgspYexbGlvp6pUlq1kknuazsfXnOx7s8DMdXW27iP8A7ZysEKyBEiVwCdERNFiQdkU1bBhfcg4p3o6/uar1taeO3Hn9DetUVLKeFg5p4rmfM5ibMAtsyxovKc3Gi7MDp7sWsHfcVd7e0t9G142tOE47YrcS9D6ftrRyi5pOTW3fu4dm3azbkuEhI+bmTW9aFYXd1TvVIelqAWGoWFB1Y4q1aeZbvfvmerq/xDrRVO3WtN8d/lhZeNvBLmzTmOMFxpUKIh0RLCk9De+o+9mzQDFgKxzlOMdmM/Rd3F9b8EYttEVbp9NdTe3gms9jktiX92PiTOAZd85PGjklUoADYILAAQDyoAPNQoUpxGuLhwpzrSedVZ28+HngmaSlS0fZuFBKLlsWOve+5Z2nZ/B2UEeXDjT98TINIoBDtCtf0xBB+R6Yt7Ch0NvFP5sJvm5Pa/PJ85k8sn8V4TDmk0TxrIvUWN1Pqp6qfcUcS2k1hmohr4VzXDWLZaQvDfym6A3oNsaqyTIPmJJOkDem0jomncRbxl+fc9nhuLChdReIVd3P349fEafC4M15s9HGmL00A+Z1PpI24PdVjOOuh9H/AKKg4Pe22/Ty88kStNSl8O4YMWpyEb4qrxF8rJDkoI5Y5Yyknm+8UNYbSpoEadupNnpgDnnw1fjXDYpcrFw5m5r61aa0WNioVibI1CguwI6d7wB1XwV4dlyolnzcomzmYIMrj5VC3ojQbUq2ewsnAFBmfh5moczmJuHcQOVTNNqljMQcBiSWK2dtyfQj16UA1eD/AAzHw3LDLxkubLSSNWqR2+Zm/Yd9gOvXAFZkPBHJUZcZl2yKya1yxRbFPzAhk6tEH30kXtRJFggY5D4bZKLKvkjzpIGmMoRpWGklQukFCpKgdmvffrgCdwjwLw/KRyRxZWMLKKcNb6hd0S5JIvevYemALvI5KOBBHFGkaKKCooAH5DACvm42/wBuwNoZk+wyLqCkhGMynzHoLVSBfvgBwwAYAMAGADABgAwAYAMAGAKTxXli0cUi6dUMyyWRe1Mrge7IzKD/AFYg6ToqtaVIf3X4ravNG0HiSZCz01nSPzx8zoQwtZnerLOwTuK8eVtSRv02pT5m7EkjdUHaqLHcUtF/eaB0Ap4uK/al9/f4qL696COrH5n4L3yK6aH5EDJHAEDxrvQLkhkjjUWx1q4CqD8hJq8ejo142lWpTnzyux7147e/qNbi0q6QpUa1PG7EuSa4+Gzu6zWIFKcwMAPw6zYPSydB81G/IjVYGpxZXHXpa9zsisL3vfoafp7Sy+Kb1pe9y9X5GjOya4uUrMNgOYTRIH4TGtRBOwTSaBNHvjurCGrhv7Eb+c1Y1NamsfXxKTiXAGy/3qENC4BDEhQOwXUzUW1WNNkjYkkMGagu7KUZaqPpGhf4jpOlrVd/ZteM+eXtT7eLGrg8ccUTwZdpJpXRtUscEmlHIEalXZQGCI0rX3JA67Yqrq2otR6WtFRTTa2bcPdnPps290PS+kal5UUlBqKTxn69vUdgyejloIyCgUBaNigKFH6Y9DGamlJbmefN2NgGAPAK9hgDV9qTfzrt18w274w2kCPwvjEGaBaCVJVU0ShsdxYPRhYIsWLUjscZBOwAYAMAGADABgAwAYAMAGADABgAwAYAMAGADABgAwBpzkRdGUGiVIB9DWx/I74w1lYYOZcW4qYMkGLDmmPSSxrSwAWRmrppbbb8VDvePF6O0b02kHSksRi23ywns8dncaV6vRwct/qxW8M8Jd1WONdT1bHYKo6+Y0AKBBKjcFvMVuz7mekH/Z2yy/3cF2c/p27SJDRKlLprt4X7eL7Xw+uP27C/h4Hl5o5RzDLNCNRPSN47PNRAKJQdSOjELer5scq9tVpU3Ve2T579n3WccuolWl7b1qvQQ+GK5bFt49eHhvn17ymmPmPsaq7oDYD6Dpi7oTjOnGUNzWTyt1TnTrThPem1tNUh2x1Yt460+wqM7nI4mVn1nS/lUxh11AXsHRkBqjt1pSboVBuKFGtLVnnO7ZkuaE68dtFcerf9RsyfxKEYqomArZldGPr8iMg9vX+m9qKp/CVvUeXT/wDZ/dl1+oqPa2MfhPxi00eYmiy/3QnRAglW9TgGQ7ha6qd+pL99sbu2joykqTy0t3HH4MRi6sthLk43ns0pXlLk0P4+YJJa76VC6EP9RZqroe0OtpBboe+/8d5Jp2r/AKinzX+6o8uVmnabLcvWglaQuHbSFlVyQNVHz0CtE2BYPO3rXMsy/p58F2fY3q06S2cSZJw45z7zNStMGbWsauwhAI8qhAQJBVWWvUd9gaxxrXlSbxux77jpTt4xQQcIy+a1CODLlA9O7RqQWU0wUCiSOhaxpOwsggdLehUeJybRipKO5IuPDSQ5BSt5nTMwYNMXkotsFY0eXp2W2NVp3JsC5UkyvlTaGzGxoGADABgAwAYAMAGADABgAwAYAMAGADABgAwAYAMAGAOH+NI3jzUyyLcTSuUid1Ng0WYlTqSNmdqSgW381ALjWhaa85Sj8OtjLW942L36nG4uKdulJrWfDO5e/ezJqi8UtJF9npIf5gg08wW2ldzsFH4Nu+12BaW1CnS7ffmU19d1q66uOPXq8u7Bs4dnWglSVPmQ39R0IPsRY/PEucFOLiytpVJU5qcd6NnFI1DkofI3mT+3sPqopSfUHFXo5ulOdtL+l5X+F/Z57sFzpiMa0Kd5DdJYf+Jc+trzRWyNeLVkO3paiy97KPjMZZZvmPL5UoHb5mhkPTfZoxuetfTEbLjcJ9Rb2eNVopVN4sk8ks6d8Ggr8+F/lmO/s0YRoyLFXu5/wD0xUaSinJZ4o2TxuHlOGZ+OVlAyksbEaZDrR4xvqtKdXNVVULsnbbFLCyoxeUvE7SuKjWMkXxfwWHK8KzCKkS6zHznAEYkJmj1s7b9bPUnba++JEk9V4OS37Skfm/ZoVjJ2mjEpUmxGzW1GwVABFkBaWyAooCgpxjKth8ffvrLSTahsHDL5IQQrDAFUIoVARsK9ar/+4t8kfGFsIPHRKYhegHnQVRJ3+0RV1re6xtHea1PlY44kEQV/G3G5IOTBC3Lkn1/elQdKoFLBAdjIdVqCCKVyQdNHjcVuhpueM4O1Cj01RQzjJQ+H/Er5WV45naWCuYWbUzwCwHZ331R2QdyCoJryiljWN3K4T1ljBIvrWNCS1XnJ0VWBAINg9CO+J5BPcAGADABgAwAYAMAGADABgAwAYAMAGADAHhNbnAHIfGEizZkvLb2vk0Mq0hZ+XvyyWtDq36cyt6sz7ajJx1lLHcU2kLmEamo4a2Fza39nYihORyx/4Lf+6b26bhR9PoK6Ykfp3+5+CIKvYrdTXi/fvJLy5hQVySR7yv8A8qxsqUl/W/BHOVem3l0l4y+5Ogny7KNUdaHBZdbHVG1Bgp6hl3YD+tj2xW6QhUpONzF51d+75Xv7tz7i50TWo1lK1lFLW2ra38S5Z4713lRntH4FKC+pbVt6fKB+df8AXFgo1MZU/IjQr05ZThhrhn8EbKZYTq8IaEyOkiBmcjqDJHahwp0lNOo0BrBIJAB4VXKDjJyys8iba6rk8Rw8c8lUnhZgvmznDxWx/wB5DEflGrYlwvaXyrLfUifqSxnA1+DeBzwOj5XNZWRzKppeYy6VhnVwbVLvWNwbGgHfcYrtKXS6NyUXmKb28dn4MRWXg6Nk85xAfxPsj/2iRP3Or/THiqX8U05zUeje143o7ug+ZO4ZmBxDLOJ4QqyAo8erUCGUX5qF7Gugo33GPVnAQOJ+F83kVWGJWzMUjKpkNnYybiVQC24IBeigAdqUscRZW0ekVTkd41Xq6o85/OLCoZrJZlRVHVmY6VUe5PrsNyaAOCWTs2kss8y3CZpZklnISOLzRwqbt6IDytQB0g7ILAPmtiF094wwRp1NbYMONzmKufy7Z2EMxjYi5IgErS2llA1ams0WUsAPmO3bCdJVIOMtzMRrOnNSXBi14PkK5pXmHKaWPkup6B7DKPo17N3BTrqFVNinbVpUZ8d3X7+5bXzVzRVaHf1e/sNUKSZJlWJQ2W6GK6MPXeMnbR20GgvUEDbFy48iljPGxl/lM2koJRgQCQfYjqCOoPsfUY0OpuwAYAMAGADABgAwAYAMAGADABgAwAYAqfFfFFymUmnYE6UoAVZZvKoFkDqRjDeEZSycql4jHLIWaJxJfnSQsFUAUqoyLRoCuoqq3x2jd3OqlSpPHd6v0K+pY2Ou5V6yy3tWX6L1MJcyilqhjqth53ogncNzgN7GxG2k7742UtJTXyxj2v0S9Tm46HpvfKXYn9WzBc5sLRB13EaA/owf/UdMdP097L5qqXYjk7zRkfloN9uPyammUdV1b76quqo0ECAH0P0xtKxqTTU6sn1bjNG/pqSlSt4rHF7cdnXyMM7kEhJQhX3sExoAwNPG4IUHzKe5J2OIFnZU6jlCq5Zi8fM8Y4bPaLS8vK0NSpQ1VGSznVWc8fe8yzEzTIkaLpKvqYRtKKiKmFyFDHUdUq0B5joodbG92qFrKnBLGs8Lwb9GaW1xVra0pPOPf2OepFQ0uLZSQb6gg0cehpRi4I6t5JnCs4MrPFmBtypFckDelYFh+a2PzxrdU1OhOHNMH0VxWcRwyuzBQkbsWPQUpN7dcfDNFUNe+p05cJfTb6E+b+FnOvC2azWbBmlnli7iOKUqoMhaRzpVzW7EAHoFXba2+kVrhxeInOlQUlmRjx7xTnM1KItbRRRtyyF8rSuDRdit6FYbhewNj1Ee6utmI7OPv3j6FfXk4SceRM4NN9lmSX7x1T/hFiwsLpBQO1IwBYAgrd7mruLaX8oyxU2p+X4ONO4lnEnlHV5s2iRmV2CxquosxoBQLJJPQVi9Jgsx8TeKcTESnLysE3N/xHHKfRZZPM2gih5WUmtJxprrJ06J4LDhQHIir+RT+oBx3juIk/mZTeMMuqxnMEeVQBJtflugxFbgWQfZrPy4gaSpOVJTh80Wmifoyqo1XCXyyTTJXhXjX2uIhgVlirUrHfQ1mJye5Kij/Uj+mJFvXjVjle2R7qhKlPD9omTwvE3OgVS9AMhOkSKD0voGAuiR17gE33aycIywTG8RZVQS+YiSvmDuqlaNEMCbUg7b45ndbdxWxfEHhrdM3F1I79jR7dPfpgZw84JuS8WZGY1Hm8uxPYSrf6XeMZRsqU3HWSeC4BvcYyaHuADABgAwAYAMAGADABgAwArePeMJDBy1+8ndk0RIhkdhrBcaVBIBQNvXY4LrMPONgg5rhWY5jc2N1ZjqJKsQSxJPmVWF+ouxiyd9QgsZKFaJuZtviyJNlSrBSRZ/olI/NhHQ/MjHP+a2v714r7nVaBu+MX4P7GxOETOAVCsDfRl7V132642WkraW6aOi0LWhtcG+01x8HkJe9KaPmLnSB/iIo/kTjZXtB7pHR2VZb44N/EMiwysU/MhkVW5dpIGtCSVN9tL2L32k7ViLOrBXEasOx9n4fqSI0Z/p5UpcPiXbxXes47i0y+UhigzYWWPnPleV8wbflvJsAdxqlK++jHmtOU7u5v6M6UG4QaecpcfsvMkWcVTo4lvfv8HN38OztPKscflsNZIVbZVZqY6VNElfKKsGqGPZ21zThBKT+pksU8AZqSkJiGsbWZCK3F2kTADY732x1d9R3bfADzx95sxwyLKhJDmJeVHIOXIL0kNLuU8oYIaYiiDYx8/s9CTt7+dw2tX4tXntfHdwJDqpxSN3DtUcajlZhjVmo2fcjcWgYNVHezddTizdCo3uJKr00t4v5nhsv296hldWby6YpDpJjRiWJiASjYHm737njcWtSUcRW3Zy8N/oVV1CU5txJ0ccjGhBmDsT/AkrY1101ft1PbEL+X13w80RP09TkN/BcxM8SxzwyaY1AUGM09E6C191XSKNeYFv5avaXSdGlPeWFLctcruIRTZ6UnTmIYsuVaIPCwE0yusgZ1rzRLpC13LMR8qnHSMVHedZz1tiLnhPEfuELxSRsQSYytlbJOnbrV1t6Y6qrBbG0R5UajeUmRPFnE1GUfUJFRtIYtGwGnUCwJK0NQBX6sO9Y53Ms0pY5HexoTncRiuYlcLlfMSyZgBlhEehHsqSxYMHjYEGxv07MQdiRiohmyt28rWfvyR6O9o0q9SFJbcZba4clkvJs08iqsskkukDYtoDEXuyxBNV9w1rt0xxlpis1hJeZHjoeinlt+X2NaZKPMPHG6gRl1GhPIgFgfKlD86vHOhfV51oqUtja4InwxZ0pSoJJpPbhN7ubFPI+HIMxGsoeca7ZfvCPKWOi1qh5a2rHe40hWpVpQWMJm1tcVatONSc5Nv+80vBNLyMn8GrvUzn2dEYfsAf3xhaXl/VFeP/ANJca8lnWeepqOP/AM58wyfAMzl9ocwE3v7svH3vcKSCP1x2jpanxi177ji4UJ/2lKD7Fgu+HeIuK5clTIkqje5RqBGwIDIFe/dvfqMS4X9GW6S79hX1tH2Uo5ipweeWsvLL9S74Z8VIw5jzcJio/wASJuan5hRqH5Bh9MS4yyQa2iKih0lB68erf4b+7Gwfchn48wgkhdZEboykEf8Az7Y2KmUXF4awyTgYDABgAwAYAMAKXjHxO8LfZMny3zrqWpzSwp3kfYjYbhTVgGrNK2JSUU29yMxi5NJb2LOT+4DiNmLSEtLKxPMlY0CSb8o2FINgABvWPN3WkalV4g8R82ejtdHU6SzPbLyXYQznVL8tA8sndIlLn862H54j0rKrV2pFm1qx1pNJc28GeYXMJVwIl/8Am5mJD/l1E/liZ/K5RWZyx762iMry1zjpMvqjJ+hoSSZ3Mavkw69VMxJ337L6YRsKTx8e/rj92HeW6/f/AKWe5PNtISAivpNEwyK4H9y2HX6EY419Hyp7VtXZ6rK+htC5oVNkJ7eT2M3ZjiEcYuSRUv8AmYL+xxFhTqSeIJvs/BmpOnBfG0u3BY8PWWXSkfN0kCvK4QDtvWlenf2xMhZXc9+Uut+hCne2sN2G+pepJfh84YqA7Ua1alC+5Bd1JH0H0vHX+XVeNReLOX8xpZ2U34IixZKZiuoJHfzcyaO1+oRnv8jjnKxUX8VWPidVfN/LSl4GMOWYnzvEg/8Ayav0CqcaO2orfWXg2bq5rPdSfe0iZom0uA0PJMKDmtKUDVM+lTqj8u5YV3233xa0aEatoqcZtrmljjuw/AqateVK6dSUEnybzw35RWJoBYNLGBvTRskm5O1qrjbrfmxXysVHfGfgn9GywjfOW6UO9tfVHuSRGY6s2rAdVXLFSCelkzt/pjSdC2h8+uu1fg6Qr3E/k1H2PJumyqavLmaWujZck3/cJgK9qxpqWf7peCN9a7/bHxZslysRrTmPqGhP7EPt++Dp2T/rl4fgx0l4v6I+ISQRBRpdXbvZdB+0L4dFY/vl/p/Bh1b39i8fyesHhMUkZioxTgAs7gkvlhqI5S0VIAGx+ZuuLOi6NvauVOTw3vxtzu3bORXVOnr3KU4pNLdnhv37StRpTu+m/YlvpuaxUSVBvLnJ/wCVf8i2i66WNSP+p/8AEjxZicfxIVr1jk1H/Kyp/rjMaVvL/wAjXbH8nWPTPeor/M/+JH/8SmCRWOWm0qyk6qWwCCemofviXb2dNTjONRPDT3fkVKFepTlFKO1NfN+EQeFcdgiy6oAyaKRFYliVA+ZmCAL9BqO4+uJFzo9VajmpYzwx+TlQtbyjBU3TUscpL1GHKzpNZiYOirbMOi9diL1XQvpiM9FVP6ZJ+KNK126H9tTcfB+pCl49lkUvqkkCmiIonJBut9SqAB+ZroDjNLRFVv42kuraRqulqSXwJt9ewueCiLM3ocNQBIV0DLd1cbEEDbuR0xIWh442zfh/9OD0xLOyC8SJx7hsULIJ1Q83yqzrRuroMO9bgo579O/F21zaLWpyyvfD7E+0u4XE8x+Ga8cdT49hSpl8zkH5uUdit2ybaqH5U/6A/XEq20lTqbJ7H5E+4p0ryOrWXxfuWx/Z9j8cnS/Bvi+PiEe4KSA6WBBokAEhSe/fT1F4s08nlLy0lbT1W0+TXqt67xmxkiBgAwAYArvEPFBk8rPmTR5MbPRNAlVJAujVmh0PXAHKMtxOEK+bmeOMytpMzka5TSPKBGmogCRioA1eWOME+XFZpCFapinDGrvfvkW2jIwWajWWnhctvW8LL5ZyX0eWilh5sbiVavUwdUFkqPJayTEsCALRTTWdqxwp2VK2g61V62OR3nfV6lToaUdV9e9fb6lfloSnV2YBiVU6Qq3daURVQV66bxDq6Srz2Requr7kuNhTzrVMzfOTyex5dVJYKLO5bub62euIU6k5v4m2SoU4Q2RSRmJB6j9ca6r5G+DCbLq25HmHRhYZfdWFMp9wQcb06sqbzF4OdSnCosSWSt4pFmQ7TQyk6q5iBV1yUVqn6A7Dc7dbu2JtKWkVUj0ddbOa2e+7wKyej3Sn0lDeuD+5B4X4oV2WObZj8r7U3uw6Kb9CR3BIIJ5XGjdmvT2rz9+ZZ29SNWGYvby48O78DJWKvCOmQxkBgCxOYH2et7jXUCPwlp9Ar/Cz/r+l5bVJQsW4PDTf1KWtRjUv1GSymvR/YgRuVFamIu/Mxbqb6kk/9MQP5jc/v8l9ib/Lrb9n1PZH1VsoI7hQCfqQLb88ca1zUrY6R5wdqNtTo56NYyYY4HcMAGAJyzqYdB+dQ7D+0yZYN+5H64soyzYSXKS+q+5WzWL6L5xfqQcVpZBgD3AFfxDgsmbVWZhDlgbDEW8p/wDtp3Wvxkgb2NQxcW0I2sOlq73uXH39Dj+slGbp0FmXF/0x7eb6vyizRYo10QwIigV5rcn66vLv16dccaulKstkMRXi/H8Ef9DGctetJzl17vD2jw5lhtrI9tVYhOpUlty33slRowW6K8DCt9Xc9+/641VScXsbXeZdOL2NLwMREmgx6F0EklVtQSbsnQVsmzd3dm8SY39dLDeV1/fY/Mj/AKKkpKcFqtcV7x5EMZCSMfcS6q/4U57WdklHT0AcAe+OynbV/nWpLnw99vid+knH51rLmtj71ufcevnPu5w0TLPBHzxE4Aa4m1hkNeahqKut0fZmDT7KFajPUlti1s9+0Vek4UqlPpYPLTw/zyOkeGuJyTKUnCc6PZinyuCLV1B3AYdj0IYb1Z6UNIwq3U7dL5ePPDw1u2NPHPY8lK4YjkusWJoGADACP8Y8yqcOZGAbmyxLoJHmAkWRgL/pQ79uuNZyUVrM7W9CdeoqVNZbOIJGI11MegNnsBuSAOw6/XFLUqSqz2cT6ZZWVLR9v8T+VbX9ce8s6jw3ItlsnBE5PNkuVwfwBrMSV+HSCSR/MzHvjlpGSjCFFcNr9+J5anN3F1VuHxeF2L8Jd5rzeZWJC7mgP+6Hviup05VJKMd5OjFyeEJaHMcTnMcKliBZUGljW+rsaA9d9z2vpj0tvaxpRxHfzOte9trJasnmXJb/AMFxlfC2Woo+dyhlB8wTNKQPUaREWsHbfb/TEpQ5lLV/iKq5f9OCS68t+hMi8GsprJ5yB5tOoxCYBqsgUpXzD3YKLvHOpbwqLElkR/iBy2Vaaa6mbOHTyq7Q5zlwSgWEktS/T5TRjfrVh+u2Ki50Zqpun4fZk5XNGqk6OXz3bO1Zz34a6yP4j4MuYUvX3iqdJFCzsRqar09RV/ivqoxHsbt0pakvlfkc60JRl01P5l/7Lk/R8Cv8L8cN/Z5mGoVoY/iBAK3ve4IIutiB1x3v7PGalPvXqSaclWhrx/P1ffyGnFQAwBG4jMwy2d2ACwwlW9T9p8w/Ly/5sX2jlrWzj/e+xAjH/udPri/pIkI1gEdCL/XFE1h4J72HuMAMAGADAEzKv93ItHzKaPoQ0TUfqFP6YsKC1rSqux+f4K+4eLqk+36EPFeWAE1gCvzrTPqy/LMYkWnkvzIho+WjtI4PQ/Kps3qANtSjTtIKrPbN7ly9++JVTnUuqjp03iK3vn2e+vkbeKcSGXjUsWYKAiAsSaAoC2JOw7m/zxEhGpd1dr2/RFpbW0UlTgsIW8rxjN56Uw5VBY3duixr3MkhsKB12F4tqWjaMfm2szc3FC2Tz8TXXhZ5dvUsvi8IucxwXhKJ97xBp5gQXMLoQa6gddv8d7dtxixjTjFYRQ1NN3Un8LUVySIGWk4ZGxSPOcSgdL85i1xsb6aUjJav+XU9cJUoS3o5y0tczS1mn3Ibsg8ciWJftETfJKkIjlSgSRJHS8wbH5QW6bdzDraOpVI4Sw+aX15iGk5xknjZxWX65w/LqNMkemtwQRasOjDpY/7sEEGjjz1ajOjLVmtpe0a0K0daDMoVVyiSbpZH9msFWKnqux3rqNjeO9ncyo1IrPw52o43dvGpCTS+LBO8LZnTJw9wT95HJlXB6loQzKWPqpjlH/qHGdFwcdJ16bW5uS6lLf45j4I85P5EzoWPUnATPEXHpftRy8bCOOIIWbXEryMxsKvNYUgFWVBJLgAjSbyjDIrM62Wjm3Nk61cn38srH8sZ2Gm0UviJl5c0MusK5iRwz2pWUKAE19ZAEB8u2nerrpjhcLMGWWiqypXMZS7u33s6s5W1FH4W8OScxZs0vkjNrC25kYUVMhGwUHfSOp2NDFNO6pUl8G2Xkvuemua1zX+DWxDxb7eCezOFsT7knPMTklndtzZZj+5xVNynLL2tiEFFKMUI3Gc42cLspKZeIhTJW2pvlAH4pG7L+EWzULx6KytOhjl73v8AsaXd/Czi4R2zfl+fLnyehOZmQMrDGVh3IgUltRA80kpoGZ/cigKCgd7BLB5KrVlVlrS9+/MbOBeDBHUubikZatY9SRBvYmR1f8iq/WsZOZo414blFLlucqtZXKysLsWzCMhjHPQs0CWoH5tzgDzhPG04hF9h4i1j/wCnzFeeJ+gs9CN+u2wIN3thrKO1CtKjNTjw9+/sW3Dw4iMUoAnyz8mWujbXE4/uUEX30g9Tjz+kqCi1UXY/RnqKdRTetH5ZLK6nuku57e8RuN8LaJ5SCAsf3ibgEq7FmA9dLknoDWokmgFnWVdVaai95pbVHb1nBv4XtXa+HY/Qb+C57nwq/wCLo31HX9ev54pbqj0VVx4cOwnVYaksE7EY5mvi+Y//AM/Px9wMu3+acj/9cXuin/0pdv2IsF/3Gk+qX0ZE4DPzMvGfRdJ+q7Yq7yGpWkuvPiT60dWbJ+IxyDABgAwBPyDgJIDfm2FAncQZl9/TZTv9MWNntoV/8K/3FbevFej2v0IGK4sjXzFLMCy+RdRV0Yq17LZX5RfU/uuLPRtvGpJznuj72lZpK4lTioQ3y97DHLQ6QSd2Y6mNVZO/Sydum5J9ziLdV3WqOT3cOwlWtBUaajx49opeKi8+ZWCOyx0ooH8z+nvuP0xb6Np6tHW5v8FrDEKDk3jOdvLZv7trNniLPRxxjh2T8uWiNTOPmzUi2GZje6atx6nfoBdqlg8JWrOpLL3cPfPm+L2l14O8KsYftTPHl9YuGSUXpHeRY9Q1n0YkBbDDVYrJxMU8DxTE8nieXmbva1ZJH4xIwu+1WbwGSnlgn4XmdMkYOk3TjysD0ZTvpah8wNiiDYsYAdfDnFFzsNSv8pKvK+lSrCuU7bgNqUqjkbFuWaFnTGu7aNeGq9/B8iVaXEqNTMdueHP88jTxGoFmMrBOXG7fUqhYAfX198edoWrnW6KezG/31npJXEVBTW5teHHwMMvw9pBymVuR9plnjkDAEJIjUANWrVqdx6FSSeunF3S0f0d7K5T3xS6852+SR5OdVNY6x6yPFqkjjptEhZRbXpYIXAs7kMqv61o9DtYtYNE8iH46gyE2alR3k50ZGvmZZp4wSiSALp3Wwy2AT3oAlicBlPwiCIzKm8mojSVjZW0hXkkvnrEAbB/F5V0bmsHJRWXuCjrPCLdMugcsiyRruoRnvuNTECV0JNACjsFv8VCi0neRqJU6byuJfaMs5U26lRYfA0cT4pHlxbnc9FHU/wDQe+K6hbTrPEd3MvKdKU3sIXAeF5vjLbDkZQHzSV81HcJfzn+rZR7kUb62sKdL4t75/Yr7zSlO3bhR+KXPguzn9Cs8ezQJmlyOXTTDkUKizeqSTS8rdSWNFQWO96vUYsDy8pOTy3ljb4fH2DkQRaedmUEk8h/iRoSugRgqfwh3IYbV09BglZjh2VjkJt0ecgajmJS7lSdPmLkmr7bC69MbYRz1meyFcoGMskr5WUokqvIzGMlgscsb3qQhiLN7eVgQU3NGVI574nyEmWzUqMwZ1fUHAAD/ACurECgCQVLAVRJrGpuN3GnYtw7PxrTZ+KOGaO9i9IyH3YUwv0jXEW8o9LScS40TUipShN8G12rf4r6Fb4icRNDMSoA1xsGbSGEkbbX/AHAGjt67YpdG1MSlHmvf1JmkIZUJLepL35FP4OzmmXlk7SD9wLH7X+2JmkqWtT1+K+h6C5hmClyHTFCQDVxmNjkMyFUnXo6CydEsZr8td/ni90X/AGMv8X2IkZJaQp5f9L9Rc8F5jaSI7UQwH7H/AJY4aVgsxn3Fvdx3SQz3ioyiHgLxkBgAwBYcLQtsKoubvqf91zYAHvvf0Bxa6NjmnWXUv9xVaReKtF9frEqM7mhEhYkX0AJq2Oyi+1nbFbTjrvCLKpNQWWV/D8mZlUFma5DLIiliPIwEVi+z6+oUjQBVb4tJylTtsQT+LZu4L7963lXGMalzmb+Xb3v7eO4seI5kZdC8lgdhW5PoPU4rqVCpUlqpFxTj0jxETOGZl9edz4AJysBZQSaEk7iKLopvSNRA2squ46j1NCkoQUVwIOnLh0tWhHjHb3tf8fMr/DHCxmszlMq/yFwXHW0j3YH18oP6dumO55c6e/Eo8xIzzAEIS2pxpjj0jUAurZyq7lh0/U42RpJkoNFm0PVgrEWVKlTW9agCNj+d1jJqY5WD7RG+WzGmWSEUpO2qOVlUCzuNwu/YrtuAcatG8WIngOZWzaZd0Z482rQyAfymNzuD27+1bYwbFf4vyk+Tl+yzFpDHpF3Qki/CaOwG1d6KkdsRVRjGo58T1a1byg6lH5sNNbN749XPKXnk6g2bSNV0rI6ClDRxSOu1A04XSaOx32o30NTE1g8jKDTaJ/BMtmJ5VfQ0MC2SZKDu1FV0pvSiz5mo+gIN4w2ZisFRx/4az5jMzTpnFQSOWCmNjVqo3IlANUK27fpgzgi5P4fZzKvJIkkWYJjCJrdo9IZ2aUfLJ2WMXe/mG14jXdGVanqJ459nkSbSrGjU12s++8ssr4Vzrk6zBCtbEFpGv1qlH5Xiqp6Kk38Xv32ltPSsV8qz4/gt+GeAstFvLqnYkk8wLRsVRoWy/wBLFhv9KuqdKNNYRWXF9Xr/ADy2clsXgNSKAAAAANgB2x0Ih8tZ1mefOO9iSSaYkHseY4roOh239KHTAHUJb5seYSN2Rspl5I2s6dLKqMD0GoaV3egqsxAuxjKMPcTXyySy8zm/hUFRW4U8yt9wDak0AaAvtjY5kLxtlTmIBlVamzDqvUClB1SH3AUfqRgwii8dE0mtdMjyzPR6rGgiy0e3owh1/wDycaM6LcNXhbhzy8LyEj2fs2ZeegpZiivmFAVVBLGmBoCzXrjDWTrTqODyuTXisGp+ExyFBPrEWoN/BlDWBqTyNHY82kkMpGxBxS2mj6tGsnLDW3j1ci2utIU6tLEMqWzyed4gcX4ZmGndosrmVjDnQVy5AoHYkrGFG1dK9sWjptllQ0jQjBRnXk3jb8Ozzjk8y4zoISMzaz0AVWPUXsUJ74jysqcn8Uffczp+qs6n/nfgl/tJWU45xWEALJmgoJ2+zLvdXuIb9O/bHalTjSjqwWF3nCpb6NqT1qlZt9q9EZZjj3FX+aTM/wDsD9jyr/fHTMvaNla6Ly3Gpjq1jWM7xUfjz1df4R7/APp7Y1fZ5GP0mjN7q/8AsiLF4kzwJTmTud/KYAzDSN9uVq2HX9cYdKL3xXgjMYaMgs9LJ/5pemDY2d4iyl+XnNNDzfZ3C1sOvLr/AL3xq7enxivBGVW0ZuU5f6perM45+JEWIs6R2Iy0hB/MR4wren+1eCNnW0ZHY5v/AFTf0ZIWbi1owTPDQdSj7O40nSy3XL66WI39cdEtXYljsX4NXQ0VU+Jz8ZP12mHETxTNCpos49G98qwPQjqIgehONJU4yeZLPcb0louKxGfjJ+pryvCeJ6qSPPJSqgAEqAAFioB2FAsT7WfXHRQaWEZ6bRUG3leDe7uZsz3hriUrpHPHm3P4SxkdVvr5gWVb/Lp9MZ1WYWktG0suGf8AKms/QYuL+HGyHh7M8wNzZJIZXUj5KngXSdJOoBV1derE46RWEecv7n9TXdRbuGeSEzwVmRHnsq1gK5eG+w5qNGmw22dl/f0xkhjTkp1gnfLSIpZVVXBjrUp+XY6iQSaCg9QdmOrRsjRoaspmYguldCBQfL5QFA+bp5fL0NbA42NSHks0oL5wUTmDHBlVJP3pVyyMBVgNIRZANIA2NWbRRQ/DXh4OeJjUmOMlVIGyiyQT7FEK/V1xqbnWONeHcrnShzECSFL0lhuL6ixvR9OmBlNrcTsllEhRY41CIgpVA2GBg3YAMAeE1ucARk4jExIEiEr1AI22B/SiDeANq5lCSA6kiydxtXX9MAEmZRQCzqAehJAv0r1wB87/ABIyJy/Ep5F3imbmIw+U6qEgvoDzLu7NNt1wBt8O8eiMa5TNh2gUNy5F/iQcwEEAGxJGfm0MDWldjQAAbYeDwZvWMvnojIBd05YW6yseU3mILL3LdrsgHGcmuCrzXC5srMgy8ObkYD77NchrIBLcuLmKdIZrZmKkdPmGwZGCNm+G5rieeSORDA0yWgYN5IkIUkXuauxdamb9MGx3Dh+TSCKOGMUkahVHsooWe598ASMABOAMOctA6hR6G+v09cAZMa3PTAGps3GBZdAPUsO3XAGYmUkrqFjqL3/TAHgnUjUGXSO9iv1wBkJBdWLq6vt64A8Mq6gtjURYF70KBNem4/XAGH2pNhrWy2keYbmrr612wBnzlsjULXqLG19L9MAanz0QXWZEC0TqLCqHU3dUP+WANjzqBZYADvf5/wCmAInEslFncvJC/mimQqSD1BHUH9xgD5w8W+FZ+GycmezGxuKZbOrTZB2FiRRXl26k7jfADVwzxhlMyFXiOXcPoFzwlrZ1K/OEIslgDvqGwB9ABDk4xw6Et9nymancm6zUhWH1BManSQNqGnah0rDJjBryOdzmbnOZc63iQhWA0RZcMNII7JXzd2YqvWhgZOueAfDQyMAsfePu1iiPau3ax7C+l4AaMAGADABgDF1BBB6HAGg5CMro0Lpu9NbE+pHRvXfvvgDVNwmNiWA0ub84+YddgxsqATYAIG3ptgCth8KRodSu4btVbUSdzWtjfVi2rrRF4A0J4ORV0a9SNYcSIrkqTqKq3zL5qbUSzWq77DACN4l+EbqeZk5gRYuOUBa6AlWRaGw/ks774AWIfCGdYlQkepTHZ1ihrVZDRu9lI7dfXsA4eG/A+cnjK5yd9HmHL5rsnXy2ocahXa1r3wA0ZD4fwQuziWYllUNbA6tHyXYpdG4UIFFGiDgCyTwrAHBFhF3CLSi/5mcDmMeteahtttgCXHwSIOZKOoiuvb3r5+58+o7n1wBjFwKILR1MxrVJdOa91C6Be9JpGANsnBoTQ0UBdqpIDauusAgSX6NY3wBqi4BCl6QVYkW4PnNXtqNlRv0Wq7VgDZ/saHe01A1YYkgkbgsD8592sjtgD08Iiu6N3YJN6fZLsRitvLX64A8PBoT1Wx3BJ8x6EuesljbzEjYYAjP4Yy5dXKfL0Boi9QYGyNQogEUQBQqsAb34FCyurKzCQkuC7nVZum83mHaj0G3TbAGqHwzlUV0SLQsnzBGZdttlphoH9tYAG8OQCNYo0Ear00gdN7BDAhv8QPfAG+HgsKCgg26XuFI6FV+VT9AMAYvwOJvmDsfUyPYrfy+byf4awBiPDuWoqIlAJJarGskAEvR8+wA819BgCNnPB+TmSSOSIskgAZDJJppfl0rqpK7FQKwAlzfBiEFjDmpYwaoMociiLBNi1q62sX1wBLg+FEW2uZib30irH5k1/wB9MAMK+CoAiorzrobUumQgKdtwo8oN76gA3XffAFtlMpMjW05df5Sijt6qAcAT8AGADAH/2Q=="/>
          <p:cNvSpPr>
            <a:spLocks noChangeAspect="1" noChangeArrowheads="1"/>
          </p:cNvSpPr>
          <p:nvPr/>
        </p:nvSpPr>
        <p:spPr bwMode="auto">
          <a:xfrm>
            <a:off x="155575" y="-2498725"/>
            <a:ext cx="7153275" cy="521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data:image/jpeg;base64,/9j/4AAQSkZJRgABAQAAAQABAAD/2wCEAAkGBxQQEhQSExQVFhUVFxwbGRgYGB4fHxogGxcXGBgfHh0gHSgiGiElHiAeIjEkKCorLi4uGB8zOD8sNygtLisBCgoKDg0OGxAQGywkICQsLDA2LywsLS8sLCwvLCwvNDQsLDQvLDQvLCwsLCwsLywwLy8sLCwsLCw0NCwsLCwsLP/AABEIAL8BBwMBEQACEQEDEQH/xAAcAAACAgMBAQAAAAAAAAAAAAAABgQFAgMHAQj/xABEEAACAgAEBAQDBgQDBgUFAQABAgMRAAQSIQUTMUEGIlFhBzJxFCNCgZGhM1JicoKSsRUkQ8HR8BZTg5PxRGNzwuEl/8QAGwEBAAIDAQEAAAAAAAAAAAAAAAQFAQIDBgf/xAA+EQACAQMABggFAgMHBQEAAAAAAQIDBBEFEiExQVETYXGBkaHB8CIysdHhFFIGFUIzYnKCksLSIyVDovGy/9oADAMBAAIRAxEAPwDuOADABgAwAYAMAGADABgAwAYATvGvix4JI8hkkEuenHlB+SFe8knsN6Ht9AQKmL4SwzVLns1mszmepk5mkKbv7tQPKAem/bt0wBEy/iSfg3E4eGZmWTM5bMhORNJRljLsYwrttrGobk7gMD2rAHUsAGAEr4leOH4MsEoy3OikYqzczTpNWo+U2SNR/wABwAcB+I0Wb4fPxBYJwmXvWlAk6VVmKm6IANkmqo4A98J/E7IcSlWCJpEmcErHIlE6QWNEErsAT17YAdMAGADABgAwAYAMAGADABgAwAYAMAGADABgAwAYAMAGADABgAwAYA8ZqBJ6DAHN/g9k/tH2ri8guTOzPyyeqxI2lV9txVeka4A6TgCqznh3LzZmLNyRh5oV0xs1kLvdhel33qxgC1wAYA5h8Yco/EZ+H8KjNGaRppG/kSNSuo/kz16kAd8AMXiKODhHB51iRVjhgZUU9CzDSur+Ys7C/WzgBf8Agr4DGQgGbmH+85hAQCP4SGiF/uOxb02HY2B03ABgAwAYAMAGADABgAwAYAMAGADABgAwAYAMAGADABgAwAYAMAGAIHHiRlsxXXkyV9dDVgBX+C+b5vB8r6qHQ/4ZXA/asAO+AFrKeOslLnW4ektzpYqvKSotlDdCwF2P6T6YAWeGZX/xEJs22YzMMMcrxZVYHKUFC3M23mZiSK6BdutnAG74N5/MlM7k81I0r5PMGMSMSSQb7nciwSL7NXYYAsfCKfa8/nuIEeVW+yQGvwQm5SD3DSk/5MAeePIxnMxkeG9Vkl5847cqDem9nkKr+WAI/jXx5Ll8ynD8hl/tWcZdTKTSxirGrcbkb7kAAj1wBJ+G3jV+JjMRTxCHM5WTRKimx1YAi+nmVgRZ6A3vsA6YA574ezfEp81Hm1lSTKSyzxTZcgL9mEUjohVrt28ov+47VRUBp4v4qyWTcR5jMwxORelnANdiR2HucAWsEyyKrowZWAKspsEEWCCNiCO+ANmADABgAwAYAMAGADABgAwAYAMAGADABgAwAYAMAGADAHOMz4Uz/DJXk4O8Jy8rFnyk2yqxqzGRRAPpYA26itIGnjGZ8QZ5Ps0eVhyIZakzBnVzv10abZP0JHYjrgCb4A+FWW4WwnZjPmQCBIRSpYIOhbNGjVkk+lWRgBb8IcazHAUzGQnyObm0zO2XeGPUsgYgAWPlsjVtZ8xBAIogSsnnJOA8KzWdzekZ7PSvIE9HkHkWr6JuxF7AkdawA5fDafLHhuXXLyrKkaAOwO+sjXLqB3VixLEHfzYArPAfEouI53P55HVgpXLRAVqEcY1s3rpkkYkf2D0wAsZDg+ffjnFRl54ssWEZMrx8x9DDyctSQCPLTE9CAMAN3hDg2UyObzCrmmzGemAecuylqHTyIAEFnvvuPbAFFk8kfEqNLJnpoYAzp9jgKo6BWKjnE2SzAatJFAEV3JAV/AiTcG41mOHRymbLCN5GFihUXMRiPwv0Q9Lse1AVHhQ5TPQZuXMZfM57iGaZx91EzCDUKRtRpE33uzQAGwvAHYvhVwrM5PhsMGaGmRC9LqDFVLllBIJHfsdhQwA3YAMAGADABgAwAYAMAGADABgAwAYAMAGADABgAwAYAMAGADABgAwBpzOUjkrmIj101KDX64A1TcMieJ4TGvLkUq6gUGBFEGq7bYAq+DeC8jk5BLl8skcgBGpbuj1G53GAM/EHhPK55keeMmRBSyI7I4B6rqQgkex9T64AQvEcc0MrcH4HAsLsgfM5mzaByQuqQ22sjfVu1Hy9CQAp534aS8HrOTq2dhr7/kSPHJFZBZwesigXd170NwB1n4fcJ4cmWE/D0UpOPM7Wztv5lcsSdjdr0vAFZwrgvEeGJJlMlHk5MvrdoHld0aMOxbTIoU8zSTQIIJAHToAGrw5kJ4IiMzmDmJWJZm0hVW/wooGyj3JJ/YAWuADABgAwAYAMAGADABgAwAYAMAGADABgAwAYA8BwB7gAwAYAMAGADABgAwAYAMAc/wCHcch4bxHOQZw8o5uYTQZh9o5F5UacvX0UxkEb11HqLAfwQR2II/XACL8LeHrl24mkP8AZ5xGo6KQicwD2B8v+DAD3gAwAYAMAYSyqgtmCj1JofvgDPABgAwAYAMAGADABgAwAYAMAeOwAJJAA6k4Ar+GcaizEk0UbW8DAMPqLVh6qdxfqrDtgCxwBz7McTyUGfzavFHIzGM+SON216Crg0bHRfmrcnHCsnLCUsHVUZ6utjYbU8S5X5UymcTbomXlT9DGP+eOL1o/+Q2VGT24XivuaeI+JtK/c5XihYg0wSYVsa/iK46jup698bRqtfNJGVbyfFf6l9xi8MeIkzH3DGQ5iNA0mrLSwg3sGAcULINDVZo+mJMZKW1HGUcDBjY1DABgAwAYAVfiXDKchmJYczNl2hikf7oqNZVbALFdSjb8JB3wBUx8N+y8Ojz0OYzCzpl0kIkmkkSdigbQ6OWFux0goAwLCvQgOHF+Dw56Ew5mJZEYbq3Y11BG6keoIOAFPJ/DNMuGTLZ/iEEbdI0mGlb/ltCV+vXADV4d4HFkIEy8IbQtm2NsxYlmZj3JJ/wCxgCywBA43xmDJRNNmJFjjXu3f2A6sfYWcAQ/CninL8TiebLFmRHKEspXcKrbA9qYYAu8AcR+OfhFp81k3hdzJmpOTy2ZmUGlp1G+gAfNW21+uAOz5DKiGKOIEkRoqgk2TpUAEk9TtgDfgAwAYAMAGADABgAwBpzeaSFGkkZURRbMxoAe5OAFmPxquY1jKxu7KwVS6OobYEtuope19z7WRDu9IW9rHNWWOriYzl4W1mjPgMwkzcpqtoQx0dR+AbMdupBI3o1jyl1p+6um4WkcLnx8dy+p0cYw21XjqIreIkWVJUVvuwFP9Ud+YAD+Wyw7bN7Ys9BVa1NOjXlnO1ce1Z69/icXcQnPEVge43DAMCCCLBHQg9CMekNznXjMy8FgebJvH9/mGdllMakFwWch3Ya6IFCmO/esYjbwqS2o6TqynjPApeC+LeKZyPVCI3Nb6ZoiRte6rAxH0u8aVbW3pv4m/D1NMs8zPGePKf4LAe8mXX93hXrjWNG0f9fin6ZGWaofHOZyU/OzWWzJ1qFdEkgdTpumJSIEEAnuP0xKpW8HspyT8fsYOv8PzYmijlUELIoYA1dMLHykjp6E45gyfNIrrGT53DFR6ha1f6jAG7ABgAwAsfE0SnhWd5RUNyH1ahdppPMA9Douj2NYAUvh94dzeayGSnkz7fdqDl4xFG0aBbRNYKgyMANjYK9j3ID14c4s83MgzAVczlyBIFvSwYXHIl76HF/RlZd9N4Aq/E3xFyXD5HilaRnjVWcRoW0avlDHopPUAnuPXAEqbxrlxklz8azTwtdCGJnYVerUPwVRBLED3wBWp8Ro2yDcRXKZwwK1fLHqK95K5nyA7E+vtZAEjO8Dy3HstDJm8tLGAdcYdwGpgpu43IphWxo7dsALfw/8AB0RfiGmXMR5Zc7IkcEUrxgaAqsWZSHbfYDVXlvfsA1eHuLjL8OafMyMUy7TqZHJLFIcxLGhJ6uxVVF9Sfc4ATZuLZnOcf4Ys+VbLJGk8kYZ1Z2V4mW3Cn7s2vy2avAHWsAGADABgAwAYAMAaM9nY4EMkrrGg6sxAH6nGG0trAj8Q+Iyu2jKhQLrmzqwB7+SMUzA/zNpHSg1jEG4v40vkTk+rd4nKVVLcUz8ZSfQJpWzJFMAaRL7GgOt7gUDtimubu9qrCagura/fijk63PL8l9/oZ5nxG0a/PHCntQ+tlv8AXFXHR0JyzJOb68s1/VVMYhs7EVQ4isreQvMzdOWrSE/moP8ArifC3l8qWOrd5HBxk3t3jBw3wzmJtJdRl1b/AMwgv0J2RSQdh3YEb7bYsaOjJ5zN47N53hbviy74NxmLh7Pkc3mIw0dNC0jgGSJ70ij1ZGDKQOwU98XiTwTBT+JvieN54o4ishjiLjUisis76dRV1IZgqsooba371iLc19SCcHvL3QGjoXlw1VWYxW3etr3bsdb7hGaaBiC+Sy9jcNHzIiD6jlyKP2xGjpKulq52HpKn8LWcvlcl3r1RdcK4pOWrLz52IDqTOJY0vbcSpsCegLbnYbnHWF7Gfz0ovr3Y71jzKm9/hynbw1+nxyTW19Sw8t9iLbLZjMZthzc208XKmikflwxx0+hWjGrQDIdJOzkroWwuogTaVWlDE6axx259cdx5roKkpuEE5Ncln6ZGzh0jZlUymX1RQwxqqhmbZFARWdkILElSqor0VBclgVGKavc3F3cOjRlqxWdaSxnPJcuvi3s4NmqiorLFrxfyMoeXKqfapJQiSMnmWFdyUkbcDlqbKt5Wk7ViLKnf0blxjKTpKOctp5fbj9z3ckdqMac5JS5jbwiIPGrxyzKaANSuRsP5WJUevTHn6umtIWtVw18rhlJ+e/zJFxbRhNrGzh2E1cxmI2jRZVlLuo+8QXpG8jWmkClB/DWoqNrx6LQmlbi/lJVIpKK3rO99/aQ6tNR3DHj0RxKTxxX+zc9d19lnuuv8F7wAv/BDMiTg+WF2UMin2qVyB/lIwBc511/2plwguUZWYvR/BzIdAb6ven6P74AovhBmxnMhM8qqZZMzN9oBAOpmN0wPUBCq0ewAwBU/C7K8nL8Zy0W8cWanSLe+iaa39gv1wBPy0gbwsT0H+zmH5iJl/cj98AN3hR4hkcsYmBiWCMK12NKoBufat/pgBf8AhhxSF8nmJubHp+15l5G1Cl1TOwLG6UFaPpWAFj/xHFm+HRw5Z/tE+VmjnmgjB1PHHmyz6QRTno1AnqD3GAMuDcXkz3iOOWTLzQRplZBAJUKM6g0XojuWO3pWAOu4AMAGADABgAwAYAoON+EMvnJOZLzCwqvvDQr0U2F/IC8cqlGFT5vqzWUVLeQk+HmSF+WQ6hRuRunfv37nv3vHJ2dJ8PP3+DXoomyPwBkQ2rlMTY3Msh6Ch+PpXbpjP6SljGB0UT3OeHeH5Ucz7JGz7KoCgu57Kuo7nqeuwBPbGXb0lHatnW9hno48jyCWRQdEMWVUgXVM/wCw07dPxe2PPV/4hs7eThbQ1n1bF48fA7QoYWdxWcXj5qamLmSJhLG2ptnQEbKWKgspYexbGlvp6pUlq1kknuazsfXnOx7s8DMdXW27iP8A7ZysEKyBEiVwCdERNFiQdkU1bBhfcg4p3o6/uar1taeO3Hn9DetUVLKeFg5p4rmfM5ibMAtsyxovKc3Gi7MDp7sWsHfcVd7e0t9G142tOE47YrcS9D6ftrRyi5pOTW3fu4dm3azbkuEhI+bmTW9aFYXd1TvVIelqAWGoWFB1Y4q1aeZbvfvmerq/xDrRVO3WtN8d/lhZeNvBLmzTmOMFxpUKIh0RLCk9De+o+9mzQDFgKxzlOMdmM/Rd3F9b8EYttEVbp9NdTe3gms9jktiX92PiTOAZd85PGjklUoADYILAAQDyoAPNQoUpxGuLhwpzrSedVZ28+HngmaSlS0fZuFBKLlsWOve+5Z2nZ/B2UEeXDjT98TINIoBDtCtf0xBB+R6Yt7Ch0NvFP5sJvm5Pa/PJ85k8sn8V4TDmk0TxrIvUWN1Pqp6qfcUcS2k1hmohr4VzXDWLZaQvDfym6A3oNsaqyTIPmJJOkDem0jomncRbxl+fc9nhuLChdReIVd3P349fEafC4M15s9HGmL00A+Z1PpI24PdVjOOuh9H/AKKg4Pe22/Ty88kStNSl8O4YMWpyEb4qrxF8rJDkoI5Y5Yyknm+8UNYbSpoEadupNnpgDnnw1fjXDYpcrFw5m5r61aa0WNioVibI1CguwI6d7wB1XwV4dlyolnzcomzmYIMrj5VC3ojQbUq2ewsnAFBmfh5moczmJuHcQOVTNNqljMQcBiSWK2dtyfQj16UA1eD/AAzHw3LDLxkubLSSNWqR2+Zm/Yd9gOvXAFZkPBHJUZcZl2yKya1yxRbFPzAhk6tEH30kXtRJFggY5D4bZKLKvkjzpIGmMoRpWGklQukFCpKgdmvffrgCdwjwLw/KRyRxZWMLKKcNb6hd0S5JIvevYemALvI5KOBBHFGkaKKCooAH5DACvm42/wBuwNoZk+wyLqCkhGMynzHoLVSBfvgBwwAYAMAGADABgAwAYAMAGAKTxXli0cUi6dUMyyWRe1Mrge7IzKD/AFYg6ToqtaVIf3X4ravNG0HiSZCz01nSPzx8zoQwtZnerLOwTuK8eVtSRv02pT5m7EkjdUHaqLHcUtF/eaB0Ap4uK/al9/f4qL696COrH5n4L3yK6aH5EDJHAEDxrvQLkhkjjUWx1q4CqD8hJq8ejo142lWpTnzyux7147e/qNbi0q6QpUa1PG7EuSa4+Gzu6zWIFKcwMAPw6zYPSydB81G/IjVYGpxZXHXpa9zsisL3vfoafp7Sy+Kb1pe9y9X5GjOya4uUrMNgOYTRIH4TGtRBOwTSaBNHvjurCGrhv7Eb+c1Y1NamsfXxKTiXAGy/3qENC4BDEhQOwXUzUW1WNNkjYkkMGagu7KUZaqPpGhf4jpOlrVd/ZteM+eXtT7eLGrg8ccUTwZdpJpXRtUscEmlHIEalXZQGCI0rX3JA67Yqrq2otR6WtFRTTa2bcPdnPps290PS+kal5UUlBqKTxn69vUdgyejloIyCgUBaNigKFH6Y9DGamlJbmefN2NgGAPAK9hgDV9qTfzrt18w274w2kCPwvjEGaBaCVJVU0ShsdxYPRhYIsWLUjscZBOwAYAMAGADABgAwAYAMAGADABgAwAYAMAGADABgAwBpzkRdGUGiVIB9DWx/I74w1lYYOZcW4qYMkGLDmmPSSxrSwAWRmrppbbb8VDvePF6O0b02kHSksRi23ywns8dncaV6vRwct/qxW8M8Jd1WONdT1bHYKo6+Y0AKBBKjcFvMVuz7mekH/Z2yy/3cF2c/p27SJDRKlLprt4X7eL7Xw+uP27C/h4Hl5o5RzDLNCNRPSN47PNRAKJQdSOjELer5scq9tVpU3Ve2T579n3WccuolWl7b1qvQQ+GK5bFt49eHhvn17ymmPmPsaq7oDYD6Dpi7oTjOnGUNzWTyt1TnTrThPem1tNUh2x1Yt460+wqM7nI4mVn1nS/lUxh11AXsHRkBqjt1pSboVBuKFGtLVnnO7ZkuaE68dtFcerf9RsyfxKEYqomArZldGPr8iMg9vX+m9qKp/CVvUeXT/wDZ/dl1+oqPa2MfhPxi00eYmiy/3QnRAglW9TgGQ7ha6qd+pL99sbu2joykqTy0t3HH4MRi6sthLk43ns0pXlLk0P4+YJJa76VC6EP9RZqroe0OtpBboe+/8d5Jp2r/AKinzX+6o8uVmnabLcvWglaQuHbSFlVyQNVHz0CtE2BYPO3rXMsy/p58F2fY3q06S2cSZJw45z7zNStMGbWsauwhAI8qhAQJBVWWvUd9gaxxrXlSbxux77jpTt4xQQcIy+a1CODLlA9O7RqQWU0wUCiSOhaxpOwsggdLehUeJybRipKO5IuPDSQ5BSt5nTMwYNMXkotsFY0eXp2W2NVp3JsC5UkyvlTaGzGxoGADABgAwAYAMAGADABgAwAYAMAGADABgAwAYAMAGAOH+NI3jzUyyLcTSuUid1Ng0WYlTqSNmdqSgW381ALjWhaa85Sj8OtjLW942L36nG4uKdulJrWfDO5e/ezJqi8UtJF9npIf5gg08wW2ldzsFH4Nu+12BaW1CnS7ffmU19d1q66uOPXq8u7Bs4dnWglSVPmQ39R0IPsRY/PEucFOLiytpVJU5qcd6NnFI1DkofI3mT+3sPqopSfUHFXo5ulOdtL+l5X+F/Z57sFzpiMa0Kd5DdJYf+Jc+trzRWyNeLVkO3paiy97KPjMZZZvmPL5UoHb5mhkPTfZoxuetfTEbLjcJ9Rb2eNVopVN4sk8ks6d8Ggr8+F/lmO/s0YRoyLFXu5/wD0xUaSinJZ4o2TxuHlOGZ+OVlAyksbEaZDrR4xvqtKdXNVVULsnbbFLCyoxeUvE7SuKjWMkXxfwWHK8KzCKkS6zHznAEYkJmj1s7b9bPUnba++JEk9V4OS37Skfm/ZoVjJ2mjEpUmxGzW1GwVABFkBaWyAooCgpxjKth8ffvrLSTahsHDL5IQQrDAFUIoVARsK9ar/+4t8kfGFsIPHRKYhegHnQVRJ3+0RV1re6xtHea1PlY44kEQV/G3G5IOTBC3Lkn1/elQdKoFLBAdjIdVqCCKVyQdNHjcVuhpueM4O1Cj01RQzjJQ+H/Er5WV45naWCuYWbUzwCwHZ331R2QdyCoJryiljWN3K4T1ljBIvrWNCS1XnJ0VWBAINg9CO+J5BPcAGADABgAwAYAMAGADABgAwAYAMAGADAHhNbnAHIfGEizZkvLb2vk0Mq0hZ+XvyyWtDq36cyt6sz7ajJx1lLHcU2kLmEamo4a2Fza39nYihORyx/4Lf+6b26bhR9PoK6Ykfp3+5+CIKvYrdTXi/fvJLy5hQVySR7yv8A8qxsqUl/W/BHOVem3l0l4y+5Ogny7KNUdaHBZdbHVG1Bgp6hl3YD+tj2xW6QhUpONzF51d+75Xv7tz7i50TWo1lK1lFLW2ra38S5Z4713lRntH4FKC+pbVt6fKB+df8AXFgo1MZU/IjQr05ZThhrhn8EbKZYTq8IaEyOkiBmcjqDJHahwp0lNOo0BrBIJAB4VXKDjJyys8iba6rk8Rw8c8lUnhZgvmznDxWx/wB5DEflGrYlwvaXyrLfUifqSxnA1+DeBzwOj5XNZWRzKppeYy6VhnVwbVLvWNwbGgHfcYrtKXS6NyUXmKb28dn4MRWXg6Nk85xAfxPsj/2iRP3Or/THiqX8U05zUeje143o7ug+ZO4ZmBxDLOJ4QqyAo8erUCGUX5qF7Gugo33GPVnAQOJ+F83kVWGJWzMUjKpkNnYybiVQC24IBeigAdqUscRZW0ekVTkd41Xq6o85/OLCoZrJZlRVHVmY6VUe5PrsNyaAOCWTs2kss8y3CZpZklnISOLzRwqbt6IDytQB0g7ILAPmtiF094wwRp1NbYMONzmKufy7Z2EMxjYi5IgErS2llA1ams0WUsAPmO3bCdJVIOMtzMRrOnNSXBi14PkK5pXmHKaWPkup6B7DKPo17N3BTrqFVNinbVpUZ8d3X7+5bXzVzRVaHf1e/sNUKSZJlWJQ2W6GK6MPXeMnbR20GgvUEDbFy48iljPGxl/lM2koJRgQCQfYjqCOoPsfUY0OpuwAYAMAGADABgAwAYAMAGADABgAwAYAqfFfFFymUmnYE6UoAVZZvKoFkDqRjDeEZSycql4jHLIWaJxJfnSQsFUAUqoyLRoCuoqq3x2jd3OqlSpPHd6v0K+pY2Ou5V6yy3tWX6L1MJcyilqhjqth53ogncNzgN7GxG2k7742UtJTXyxj2v0S9Tm46HpvfKXYn9WzBc5sLRB13EaA/owf/UdMdP097L5qqXYjk7zRkfloN9uPyammUdV1b76quqo0ECAH0P0xtKxqTTU6sn1bjNG/pqSlSt4rHF7cdnXyMM7kEhJQhX3sExoAwNPG4IUHzKe5J2OIFnZU6jlCq5Zi8fM8Y4bPaLS8vK0NSpQ1VGSznVWc8fe8yzEzTIkaLpKvqYRtKKiKmFyFDHUdUq0B5joodbG92qFrKnBLGs8Lwb9GaW1xVra0pPOPf2OepFQ0uLZSQb6gg0cehpRi4I6t5JnCs4MrPFmBtypFckDelYFh+a2PzxrdU1OhOHNMH0VxWcRwyuzBQkbsWPQUpN7dcfDNFUNe+p05cJfTb6E+b+FnOvC2azWbBmlnli7iOKUqoMhaRzpVzW7EAHoFXba2+kVrhxeInOlQUlmRjx7xTnM1KItbRRRtyyF8rSuDRdit6FYbhewNj1Ee6utmI7OPv3j6FfXk4SceRM4NN9lmSX7x1T/hFiwsLpBQO1IwBYAgrd7mruLaX8oyxU2p+X4ONO4lnEnlHV5s2iRmV2CxquosxoBQLJJPQVi9Jgsx8TeKcTESnLysE3N/xHHKfRZZPM2gih5WUmtJxprrJ06J4LDhQHIir+RT+oBx3juIk/mZTeMMuqxnMEeVQBJtflugxFbgWQfZrPy4gaSpOVJTh80Wmifoyqo1XCXyyTTJXhXjX2uIhgVlirUrHfQ1mJye5Kij/Uj+mJFvXjVjle2R7qhKlPD9omTwvE3OgVS9AMhOkSKD0voGAuiR17gE33aycIywTG8RZVQS+YiSvmDuqlaNEMCbUg7b45ndbdxWxfEHhrdM3F1I79jR7dPfpgZw84JuS8WZGY1Hm8uxPYSrf6XeMZRsqU3HWSeC4BvcYyaHuADABgAwAYAMAGADABgAwArePeMJDBy1+8ndk0RIhkdhrBcaVBIBQNvXY4LrMPONgg5rhWY5jc2N1ZjqJKsQSxJPmVWF+ouxiyd9QgsZKFaJuZtviyJNlSrBSRZ/olI/NhHQ/MjHP+a2v714r7nVaBu+MX4P7GxOETOAVCsDfRl7V132642WkraW6aOi0LWhtcG+01x8HkJe9KaPmLnSB/iIo/kTjZXtB7pHR2VZb44N/EMiwysU/MhkVW5dpIGtCSVN9tL2L32k7ViLOrBXEasOx9n4fqSI0Z/p5UpcPiXbxXes47i0y+UhigzYWWPnPleV8wbflvJsAdxqlK++jHmtOU7u5v6M6UG4QaecpcfsvMkWcVTo4lvfv8HN38OztPKscflsNZIVbZVZqY6VNElfKKsGqGPZ21zThBKT+pksU8AZqSkJiGsbWZCK3F2kTADY732x1d9R3bfADzx95sxwyLKhJDmJeVHIOXIL0kNLuU8oYIaYiiDYx8/s9CTt7+dw2tX4tXntfHdwJDqpxSN3DtUcajlZhjVmo2fcjcWgYNVHezddTizdCo3uJKr00t4v5nhsv296hldWby6YpDpJjRiWJiASjYHm737njcWtSUcRW3Zy8N/oVV1CU5txJ0ccjGhBmDsT/AkrY1101ft1PbEL+X13w80RP09TkN/BcxM8SxzwyaY1AUGM09E6C191XSKNeYFv5avaXSdGlPeWFLctcruIRTZ6UnTmIYsuVaIPCwE0yusgZ1rzRLpC13LMR8qnHSMVHedZz1tiLnhPEfuELxSRsQSYytlbJOnbrV1t6Y6qrBbG0R5UajeUmRPFnE1GUfUJFRtIYtGwGnUCwJK0NQBX6sO9Y53Ms0pY5HexoTncRiuYlcLlfMSyZgBlhEehHsqSxYMHjYEGxv07MQdiRiohmyt28rWfvyR6O9o0q9SFJbcZba4clkvJs08iqsskkukDYtoDEXuyxBNV9w1rt0xxlpis1hJeZHjoeinlt+X2NaZKPMPHG6gRl1GhPIgFgfKlD86vHOhfV51oqUtja4InwxZ0pSoJJpPbhN7ubFPI+HIMxGsoeca7ZfvCPKWOi1qh5a2rHe40hWpVpQWMJm1tcVatONSc5Nv+80vBNLyMn8GrvUzn2dEYfsAf3xhaXl/VFeP/ANJca8lnWeepqOP/AM58wyfAMzl9ocwE3v7svH3vcKSCP1x2jpanxi177ji4UJ/2lKD7Fgu+HeIuK5clTIkqje5RqBGwIDIFe/dvfqMS4X9GW6S79hX1tH2Uo5ipweeWsvLL9S74Z8VIw5jzcJio/wASJuan5hRqH5Bh9MS4yyQa2iKih0lB68erf4b+7Gwfchn48wgkhdZEboykEf8Az7Y2KmUXF4awyTgYDABgAwAYAMAKXjHxO8LfZMny3zrqWpzSwp3kfYjYbhTVgGrNK2JSUU29yMxi5NJb2LOT+4DiNmLSEtLKxPMlY0CSb8o2FINgABvWPN3WkalV4g8R82ejtdHU6SzPbLyXYQznVL8tA8sndIlLn862H54j0rKrV2pFm1qx1pNJc28GeYXMJVwIl/8Am5mJD/l1E/liZ/K5RWZyx762iMry1zjpMvqjJ+hoSSZ3Mavkw69VMxJ337L6YRsKTx8e/rj92HeW6/f/AKWe5PNtISAivpNEwyK4H9y2HX6EY419Hyp7VtXZ6rK+htC5oVNkJ7eT2M3ZjiEcYuSRUv8AmYL+xxFhTqSeIJvs/BmpOnBfG0u3BY8PWWXSkfN0kCvK4QDtvWlenf2xMhZXc9+Uut+hCne2sN2G+pepJfh84YqA7Ua1alC+5Bd1JH0H0vHX+XVeNReLOX8xpZ2U34IixZKZiuoJHfzcyaO1+oRnv8jjnKxUX8VWPidVfN/LSl4GMOWYnzvEg/8Ayav0CqcaO2orfWXg2bq5rPdSfe0iZom0uA0PJMKDmtKUDVM+lTqj8u5YV3233xa0aEatoqcZtrmljjuw/AqateVK6dSUEnybzw35RWJoBYNLGBvTRskm5O1qrjbrfmxXysVHfGfgn9GywjfOW6UO9tfVHuSRGY6s2rAdVXLFSCelkzt/pjSdC2h8+uu1fg6Qr3E/k1H2PJumyqavLmaWujZck3/cJgK9qxpqWf7peCN9a7/bHxZslysRrTmPqGhP7EPt++Dp2T/rl4fgx0l4v6I+ISQRBRpdXbvZdB+0L4dFY/vl/p/Bh1b39i8fyesHhMUkZioxTgAs7gkvlhqI5S0VIAGx+ZuuLOi6NvauVOTw3vxtzu3bORXVOnr3KU4pNLdnhv37StRpTu+m/YlvpuaxUSVBvLnJ/wCVf8i2i66WNSP+p/8AEjxZicfxIVr1jk1H/Kyp/rjMaVvL/wAjXbH8nWPTPeor/M/+JH/8SmCRWOWm0qyk6qWwCCemofviXb2dNTjONRPDT3fkVKFepTlFKO1NfN+EQeFcdgiy6oAyaKRFYliVA+ZmCAL9BqO4+uJFzo9VajmpYzwx+TlQtbyjBU3TUscpL1GHKzpNZiYOirbMOi9diL1XQvpiM9FVP6ZJ+KNK126H9tTcfB+pCl49lkUvqkkCmiIonJBut9SqAB+ZroDjNLRFVv42kuraRqulqSXwJt9ewueCiLM3ocNQBIV0DLd1cbEEDbuR0xIWh442zfh/9OD0xLOyC8SJx7hsULIJ1Q83yqzrRuroMO9bgo579O/F21zaLWpyyvfD7E+0u4XE8x+Ga8cdT49hSpl8zkH5uUdit2ybaqH5U/6A/XEq20lTqbJ7H5E+4p0ryOrWXxfuWx/Z9j8cnS/Bvi+PiEe4KSA6WBBokAEhSe/fT1F4s08nlLy0lbT1W0+TXqt67xmxkiBgAwAYArvEPFBk8rPmTR5MbPRNAlVJAujVmh0PXAHKMtxOEK+bmeOMytpMzka5TSPKBGmogCRioA1eWOME+XFZpCFapinDGrvfvkW2jIwWajWWnhctvW8LL5ZyX0eWilh5sbiVavUwdUFkqPJayTEsCALRTTWdqxwp2VK2g61V62OR3nfV6lToaUdV9e9fb6lfloSnV2YBiVU6Qq3daURVQV66bxDq6Srz2Requr7kuNhTzrVMzfOTyex5dVJYKLO5bub62euIU6k5v4m2SoU4Q2RSRmJB6j9ca6r5G+DCbLq25HmHRhYZfdWFMp9wQcb06sqbzF4OdSnCosSWSt4pFmQ7TQyk6q5iBV1yUVqn6A7Dc7dbu2JtKWkVUj0ddbOa2e+7wKyej3Sn0lDeuD+5B4X4oV2WObZj8r7U3uw6Kb9CR3BIIJ5XGjdmvT2rz9+ZZ29SNWGYvby48O78DJWKvCOmQxkBgCxOYH2et7jXUCPwlp9Ar/Cz/r+l5bVJQsW4PDTf1KWtRjUv1GSymvR/YgRuVFamIu/Mxbqb6kk/9MQP5jc/v8l9ib/Lrb9n1PZH1VsoI7hQCfqQLb88ca1zUrY6R5wdqNtTo56NYyYY4HcMAGAJyzqYdB+dQ7D+0yZYN+5H64soyzYSXKS+q+5WzWL6L5xfqQcVpZBgD3AFfxDgsmbVWZhDlgbDEW8p/wDtp3Wvxkgb2NQxcW0I2sOlq73uXH39Dj+slGbp0FmXF/0x7eb6vyizRYo10QwIigV5rcn66vLv16dccaulKstkMRXi/H8Ef9DGctetJzl17vD2jw5lhtrI9tVYhOpUlty33slRowW6K8DCt9Xc9+/641VScXsbXeZdOL2NLwMREmgx6F0EklVtQSbsnQVsmzd3dm8SY39dLDeV1/fY/Mj/AKKkpKcFqtcV7x5EMZCSMfcS6q/4U57WdklHT0AcAe+OynbV/nWpLnw99vid+knH51rLmtj71ufcevnPu5w0TLPBHzxE4Aa4m1hkNeahqKut0fZmDT7KFajPUlti1s9+0Vek4UqlPpYPLTw/zyOkeGuJyTKUnCc6PZinyuCLV1B3AYdj0IYb1Z6UNIwq3U7dL5ePPDw1u2NPHPY8lK4YjkusWJoGADACP8Y8yqcOZGAbmyxLoJHmAkWRgL/pQ79uuNZyUVrM7W9CdeoqVNZbOIJGI11MegNnsBuSAOw6/XFLUqSqz2cT6ZZWVLR9v8T+VbX9ce8s6jw3ItlsnBE5PNkuVwfwBrMSV+HSCSR/MzHvjlpGSjCFFcNr9+J5anN3F1VuHxeF2L8Jd5rzeZWJC7mgP+6Hviup05VJKMd5OjFyeEJaHMcTnMcKliBZUGljW+rsaA9d9z2vpj0tvaxpRxHfzOte9trJasnmXJb/AMFxlfC2Woo+dyhlB8wTNKQPUaREWsHbfb/TEpQ5lLV/iKq5f9OCS68t+hMi8GsprJ5yB5tOoxCYBqsgUpXzD3YKLvHOpbwqLElkR/iBy2Vaaa6mbOHTyq7Q5zlwSgWEktS/T5TRjfrVh+u2Ki50Zqpun4fZk5XNGqk6OXz3bO1Zz34a6yP4j4MuYUvX3iqdJFCzsRqar09RV/ivqoxHsbt0pakvlfkc60JRl01P5l/7Lk/R8Cv8L8cN/Z5mGoVoY/iBAK3ve4IIutiB1x3v7PGalPvXqSaclWhrx/P1ffyGnFQAwBG4jMwy2d2ACwwlW9T9p8w/Ly/5sX2jlrWzj/e+xAjH/udPri/pIkI1gEdCL/XFE1h4J72HuMAMAGADAEzKv93ItHzKaPoQ0TUfqFP6YsKC1rSqux+f4K+4eLqk+36EPFeWAE1gCvzrTPqy/LMYkWnkvzIho+WjtI4PQ/Kps3qANtSjTtIKrPbN7ly9++JVTnUuqjp03iK3vn2e+vkbeKcSGXjUsWYKAiAsSaAoC2JOw7m/zxEhGpd1dr2/RFpbW0UlTgsIW8rxjN56Uw5VBY3duixr3MkhsKB12F4tqWjaMfm2szc3FC2Tz8TXXhZ5dvUsvi8IucxwXhKJ97xBp5gQXMLoQa6gddv8d7dtxixjTjFYRQ1NN3Un8LUVySIGWk4ZGxSPOcSgdL85i1xsb6aUjJav+XU9cJUoS3o5y0tczS1mn3Ibsg8ciWJftETfJKkIjlSgSRJHS8wbH5QW6bdzDraOpVI4Sw+aX15iGk5xknjZxWX65w/LqNMkemtwQRasOjDpY/7sEEGjjz1ajOjLVmtpe0a0K0daDMoVVyiSbpZH9msFWKnqux3rqNjeO9ncyo1IrPw52o43dvGpCTS+LBO8LZnTJw9wT95HJlXB6loQzKWPqpjlH/qHGdFwcdJ16bW5uS6lLf45j4I85P5EzoWPUnATPEXHpftRy8bCOOIIWbXEryMxsKvNYUgFWVBJLgAjSbyjDIrM62Wjm3Nk61cn38srH8sZ2Gm0UviJl5c0MusK5iRwz2pWUKAE19ZAEB8u2nerrpjhcLMGWWiqypXMZS7u33s6s5W1FH4W8OScxZs0vkjNrC25kYUVMhGwUHfSOp2NDFNO6pUl8G2Xkvuemua1zX+DWxDxb7eCezOFsT7knPMTklndtzZZj+5xVNynLL2tiEFFKMUI3Gc42cLspKZeIhTJW2pvlAH4pG7L+EWzULx6KytOhjl73v8AsaXd/Czi4R2zfl+fLnyehOZmQMrDGVh3IgUltRA80kpoGZ/cigKCgd7BLB5KrVlVlrS9+/MbOBeDBHUubikZatY9SRBvYmR1f8iq/WsZOZo414blFLlucqtZXKysLsWzCMhjHPQs0CWoH5tzgDzhPG04hF9h4i1j/wCnzFeeJ+gs9CN+u2wIN3thrKO1CtKjNTjw9+/sW3Dw4iMUoAnyz8mWujbXE4/uUEX30g9Tjz+kqCi1UXY/RnqKdRTetH5ZLK6nuku57e8RuN8LaJ5SCAsf3ibgEq7FmA9dLknoDWokmgFnWVdVaai95pbVHb1nBv4XtXa+HY/Qb+C57nwq/wCLo31HX9ev54pbqj0VVx4cOwnVYaksE7EY5mvi+Y//AM/Px9wMu3+acj/9cXuin/0pdv2IsF/3Gk+qX0ZE4DPzMvGfRdJ+q7Yq7yGpWkuvPiT60dWbJ+IxyDABgAwBPyDgJIDfm2FAncQZl9/TZTv9MWNntoV/8K/3FbevFej2v0IGK4sjXzFLMCy+RdRV0Yq17LZX5RfU/uuLPRtvGpJznuj72lZpK4lTioQ3y97DHLQ6QSd2Y6mNVZO/Sydum5J9ziLdV3WqOT3cOwlWtBUaajx49opeKi8+ZWCOyx0ooH8z+nvuP0xb6Np6tHW5v8FrDEKDk3jOdvLZv7trNniLPRxxjh2T8uWiNTOPmzUi2GZje6atx6nfoBdqlg8JWrOpLL3cPfPm+L2l14O8KsYftTPHl9YuGSUXpHeRY9Q1n0YkBbDDVYrJxMU8DxTE8nieXmbva1ZJH4xIwu+1WbwGSnlgn4XmdMkYOk3TjysD0ZTvpah8wNiiDYsYAdfDnFFzsNSv8pKvK+lSrCuU7bgNqUqjkbFuWaFnTGu7aNeGq9/B8iVaXEqNTMdueHP88jTxGoFmMrBOXG7fUqhYAfX198edoWrnW6KezG/31npJXEVBTW5teHHwMMvw9pBymVuR9plnjkDAEJIjUANWrVqdx6FSSeunF3S0f0d7K5T3xS6852+SR5OdVNY6x6yPFqkjjptEhZRbXpYIXAs7kMqv61o9DtYtYNE8iH46gyE2alR3k50ZGvmZZp4wSiSALp3Wwy2AT3oAlicBlPwiCIzKm8mojSVjZW0hXkkvnrEAbB/F5V0bmsHJRWXuCjrPCLdMugcsiyRruoRnvuNTECV0JNACjsFv8VCi0neRqJU6byuJfaMs5U26lRYfA0cT4pHlxbnc9FHU/wDQe+K6hbTrPEd3MvKdKU3sIXAeF5vjLbDkZQHzSV81HcJfzn+rZR7kUb62sKdL4t75/Yr7zSlO3bhR+KXPguzn9Cs8ezQJmlyOXTTDkUKizeqSTS8rdSWNFQWO96vUYsDy8pOTy3ljb4fH2DkQRaedmUEk8h/iRoSugRgqfwh3IYbV09BglZjh2VjkJt0ecgajmJS7lSdPmLkmr7bC69MbYRz1meyFcoGMskr5WUokqvIzGMlgscsb3qQhiLN7eVgQU3NGVI574nyEmWzUqMwZ1fUHAAD/ACurECgCQVLAVRJrGpuN3GnYtw7PxrTZ+KOGaO9i9IyH3YUwv0jXEW8o9LScS40TUipShN8G12rf4r6Fb4icRNDMSoA1xsGbSGEkbbX/AHAGjt67YpdG1MSlHmvf1JmkIZUJLepL35FP4OzmmXlk7SD9wLH7X+2JmkqWtT1+K+h6C5hmClyHTFCQDVxmNjkMyFUnXo6CydEsZr8td/ni90X/AGMv8X2IkZJaQp5f9L9Rc8F5jaSI7UQwH7H/AJY4aVgsxn3Fvdx3SQz3ioyiHgLxkBgAwBYcLQtsKoubvqf91zYAHvvf0Bxa6NjmnWXUv9xVaReKtF9frEqM7mhEhYkX0AJq2Oyi+1nbFbTjrvCLKpNQWWV/D8mZlUFma5DLIiliPIwEVi+z6+oUjQBVb4tJylTtsQT+LZu4L7963lXGMalzmb+Xb3v7eO4seI5kZdC8lgdhW5PoPU4rqVCpUlqpFxTj0jxETOGZl9edz4AJysBZQSaEk7iKLopvSNRA2squ46j1NCkoQUVwIOnLh0tWhHjHb3tf8fMr/DHCxmszlMq/yFwXHW0j3YH18oP6dumO55c6e/Eo8xIzzAEIS2pxpjj0jUAurZyq7lh0/U42RpJkoNFm0PVgrEWVKlTW9agCNj+d1jJqY5WD7RG+WzGmWSEUpO2qOVlUCzuNwu/YrtuAcatG8WIngOZWzaZd0Z482rQyAfymNzuD27+1bYwbFf4vyk+Tl+yzFpDHpF3Qki/CaOwG1d6KkdsRVRjGo58T1a1byg6lH5sNNbN749XPKXnk6g2bSNV0rI6ClDRxSOu1A04XSaOx32o30NTE1g8jKDTaJ/BMtmJ5VfQ0MC2SZKDu1FV0pvSiz5mo+gIN4w2ZisFRx/4az5jMzTpnFQSOWCmNjVqo3IlANUK27fpgzgi5P4fZzKvJIkkWYJjCJrdo9IZ2aUfLJ2WMXe/mG14jXdGVanqJ459nkSbSrGjU12s++8ssr4Vzrk6zBCtbEFpGv1qlH5Xiqp6Kk38Xv32ltPSsV8qz4/gt+GeAstFvLqnYkk8wLRsVRoWy/wBLFhv9KuqdKNNYRWXF9Xr/ADy2clsXgNSKAAAAANgB2x0Ih8tZ1mefOO9iSSaYkHseY4roOh239KHTAHUJb5seYSN2Rspl5I2s6dLKqMD0GoaV3egqsxAuxjKMPcTXyySy8zm/hUFRW4U8yt9wDak0AaAvtjY5kLxtlTmIBlVamzDqvUClB1SH3AUfqRgwii8dE0mtdMjyzPR6rGgiy0e3owh1/wDycaM6LcNXhbhzy8LyEj2fs2ZeegpZiivmFAVVBLGmBoCzXrjDWTrTqODyuTXisGp+ExyFBPrEWoN/BlDWBqTyNHY82kkMpGxBxS2mj6tGsnLDW3j1ci2utIU6tLEMqWzyed4gcX4ZmGndosrmVjDnQVy5AoHYkrGFG1dK9sWjptllQ0jQjBRnXk3jb8Ozzjk8y4zoISMzaz0AVWPUXsUJ74jysqcn8Uffczp+qs6n/nfgl/tJWU45xWEALJmgoJ2+zLvdXuIb9O/bHalTjSjqwWF3nCpb6NqT1qlZt9q9EZZjj3FX+aTM/wDsD9jyr/fHTMvaNla6Ly3Gpjq1jWM7xUfjz1df4R7/APp7Y1fZ5GP0mjN7q/8AsiLF4kzwJTmTud/KYAzDSN9uVq2HX9cYdKL3xXgjMYaMgs9LJ/5pemDY2d4iyl+XnNNDzfZ3C1sOvLr/AL3xq7enxivBGVW0ZuU5f6perM45+JEWIs6R2Iy0hB/MR4wren+1eCNnW0ZHY5v/AFTf0ZIWbi1owTPDQdSj7O40nSy3XL66WI39cdEtXYljsX4NXQ0VU+Jz8ZP12mHETxTNCpos49G98qwPQjqIgehONJU4yeZLPcb0louKxGfjJ+pryvCeJ6qSPPJSqgAEqAAFioB2FAsT7WfXHRQaWEZ6bRUG3leDe7uZsz3hriUrpHPHm3P4SxkdVvr5gWVb/Lp9MZ1WYWktG0suGf8AKms/QYuL+HGyHh7M8wNzZJIZXUj5KngXSdJOoBV1derE46RWEecv7n9TXdRbuGeSEzwVmRHnsq1gK5eG+w5qNGmw22dl/f0xkhjTkp1gnfLSIpZVVXBjrUp+XY6iQSaCg9QdmOrRsjRoaspmYguldCBQfL5QFA+bp5fL0NbA42NSHks0oL5wUTmDHBlVJP3pVyyMBVgNIRZANIA2NWbRRQ/DXh4OeJjUmOMlVIGyiyQT7FEK/V1xqbnWONeHcrnShzECSFL0lhuL6ixvR9OmBlNrcTsllEhRY41CIgpVA2GBg3YAMAeE1ucARk4jExIEiEr1AI22B/SiDeANq5lCSA6kiydxtXX9MAEmZRQCzqAehJAv0r1wB87/ABIyJy/Ep5F3imbmIw+U6qEgvoDzLu7NNt1wBt8O8eiMa5TNh2gUNy5F/iQcwEEAGxJGfm0MDWldjQAAbYeDwZvWMvnojIBd05YW6yseU3mILL3LdrsgHGcmuCrzXC5srMgy8ObkYD77NchrIBLcuLmKdIZrZmKkdPmGwZGCNm+G5rieeSORDA0yWgYN5IkIUkXuauxdamb9MGx3Dh+TSCKOGMUkahVHsooWe598ASMABOAMOctA6hR6G+v09cAZMa3PTAGps3GBZdAPUsO3XAGYmUkrqFjqL3/TAHgnUjUGXSO9iv1wBkJBdWLq6vt64A8Mq6gtjURYF70KBNem4/XAGH2pNhrWy2keYbmrr612wBnzlsjULXqLG19L9MAanz0QXWZEC0TqLCqHU3dUP+WANjzqBZYADvf5/wCmAInEslFncvJC/mimQqSD1BHUH9xgD5w8W+FZ+GycmezGxuKZbOrTZB2FiRRXl26k7jfADVwzxhlMyFXiOXcPoFzwlrZ1K/OEIslgDvqGwB9ABDk4xw6Et9nymancm6zUhWH1BManSQNqGnah0rDJjBryOdzmbnOZc63iQhWA0RZcMNII7JXzd2YqvWhgZOueAfDQyMAsfePu1iiPau3ax7C+l4AaMAGADABgDF1BBB6HAGg5CMro0Lpu9NbE+pHRvXfvvgDVNwmNiWA0ub84+YddgxsqATYAIG3ptgCth8KRodSu4btVbUSdzWtjfVi2rrRF4A0J4ORV0a9SNYcSIrkqTqKq3zL5qbUSzWq77DACN4l+EbqeZk5gRYuOUBa6AlWRaGw/ks774AWIfCGdYlQkepTHZ1ihrVZDRu9lI7dfXsA4eG/A+cnjK5yd9HmHL5rsnXy2ocahXa1r3wA0ZD4fwQuziWYllUNbA6tHyXYpdG4UIFFGiDgCyTwrAHBFhF3CLSi/5mcDmMeteahtttgCXHwSIOZKOoiuvb3r5+58+o7n1wBjFwKILR1MxrVJdOa91C6Be9JpGANsnBoTQ0UBdqpIDauusAgSX6NY3wBqi4BCl6QVYkW4PnNXtqNlRv0Wq7VgDZ/saHe01A1YYkgkbgsD8592sjtgD08Iiu6N3YJN6fZLsRitvLX64A8PBoT1Wx3BJ8x6EuesljbzEjYYAjP4Yy5dXKfL0Boi9QYGyNQogEUQBQqsAb34FCyurKzCQkuC7nVZum83mHaj0G3TbAGqHwzlUV0SLQsnzBGZdttlphoH9tYAG8OQCNYo0Ear00gdN7BDAhv8QPfAG+HgsKCgg26XuFI6FV+VT9AMAYvwOJvmDsfUyPYrfy+byf4awBiPDuWoqIlAJJarGskAEvR8+wA819BgCNnPB+TmSSOSIskgAZDJJppfl0rqpK7FQKwAlzfBiEFjDmpYwaoMociiLBNi1q62sX1wBLg+FEW2uZib30irH5k1/wB9MAMK+CoAiorzrobUumQgKdtwo8oN76gA3XffAFtlMpMjW05df5Sijt6qAcAT8AGADAH/2Q=="/>
          <p:cNvSpPr>
            <a:spLocks noChangeAspect="1" noChangeArrowheads="1"/>
          </p:cNvSpPr>
          <p:nvPr/>
        </p:nvSpPr>
        <p:spPr bwMode="auto">
          <a:xfrm>
            <a:off x="307975" y="-2346325"/>
            <a:ext cx="7153275" cy="521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10" descr="https://encrypted-tbn0.gstatic.com/images?q=tbn:ANd9GcSMkV1prIXsG54_lgGokdqV21CXgvdvcByhH0ByAClB41XLEfA9hg"/>
          <p:cNvSpPr>
            <a:spLocks noChangeAspect="1" noChangeArrowheads="1"/>
          </p:cNvSpPr>
          <p:nvPr/>
        </p:nvSpPr>
        <p:spPr bwMode="auto">
          <a:xfrm>
            <a:off x="155575" y="-693738"/>
            <a:ext cx="3190875" cy="144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6" name="Picture 12" descr="http://theivycoach.com/wp-content/uploads/2014/08/Common-App-Personal-Stateme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392054"/>
            <a:ext cx="6097588" cy="2766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45206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273" y="990600"/>
            <a:ext cx="5948884" cy="49561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9600" y="228600"/>
            <a:ext cx="746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When you have the opportunity, go to the “Common App” tab and complete all of the requested information</a:t>
            </a:r>
          </a:p>
        </p:txBody>
      </p:sp>
      <p:sp>
        <p:nvSpPr>
          <p:cNvPr id="4" name="Right Arrow 3"/>
          <p:cNvSpPr/>
          <p:nvPr/>
        </p:nvSpPr>
        <p:spPr>
          <a:xfrm>
            <a:off x="838200" y="196748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52400" y="2590800"/>
            <a:ext cx="1447800" cy="258532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A green check mark will appear in each section box once the section has been successfully completed</a:t>
            </a:r>
          </a:p>
        </p:txBody>
      </p:sp>
    </p:spTree>
    <p:extLst>
      <p:ext uri="{BB962C8B-B14F-4D97-AF65-F5344CB8AC3E}">
        <p14:creationId xmlns:p14="http://schemas.microsoft.com/office/powerpoint/2010/main" val="17217411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927" y="1075730"/>
            <a:ext cx="5767895" cy="488343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5800" y="152400"/>
            <a:ext cx="7315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IMPORTANT: YOU </a:t>
            </a:r>
            <a:r>
              <a:rPr lang="en-US" u="sng" dirty="0"/>
              <a:t>MUST</a:t>
            </a:r>
            <a:r>
              <a:rPr lang="en-US" dirty="0"/>
              <a:t> INCLUDE A SOCIAL SECURITY NUMBER TO BE CONSIDERED ELIGIBLE FOR FINANICAL AID!!! NON-CITIZENS WILL ONLY BE ELIGIBLE FOR MERIT AID</a:t>
            </a:r>
          </a:p>
        </p:txBody>
      </p:sp>
      <p:sp>
        <p:nvSpPr>
          <p:cNvPr id="4" name="Right Arrow 3"/>
          <p:cNvSpPr/>
          <p:nvPr/>
        </p:nvSpPr>
        <p:spPr>
          <a:xfrm>
            <a:off x="2438400" y="45720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6729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300" y="838200"/>
            <a:ext cx="5410199" cy="58440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9600" y="191869"/>
            <a:ext cx="746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If you receive free or reduced lunch &amp; used a fee waiver for the SAT/ACT you are eligible for 4 Common App Waivers</a:t>
            </a:r>
          </a:p>
        </p:txBody>
      </p:sp>
      <p:sp>
        <p:nvSpPr>
          <p:cNvPr id="4" name="Right Arrow 3"/>
          <p:cNvSpPr/>
          <p:nvPr/>
        </p:nvSpPr>
        <p:spPr>
          <a:xfrm>
            <a:off x="2133600" y="387248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1000" y="3962400"/>
            <a:ext cx="1752600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If eligible for a fee waiver, check all that apply</a:t>
            </a:r>
          </a:p>
        </p:txBody>
      </p:sp>
    </p:spTree>
    <p:extLst>
      <p:ext uri="{BB962C8B-B14F-4D97-AF65-F5344CB8AC3E}">
        <p14:creationId xmlns:p14="http://schemas.microsoft.com/office/powerpoint/2010/main" val="7220842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914400"/>
            <a:ext cx="7278116" cy="31532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5800" y="304800"/>
            <a:ext cx="76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FERPA WAIVER: YOU ARE ASKED TO WAIVE YOUR RIGHT TO SEE YOUR RECOMMENDATIONS</a:t>
            </a:r>
          </a:p>
        </p:txBody>
      </p:sp>
    </p:spTree>
    <p:extLst>
      <p:ext uri="{BB962C8B-B14F-4D97-AF65-F5344CB8AC3E}">
        <p14:creationId xmlns:p14="http://schemas.microsoft.com/office/powerpoint/2010/main" val="24216475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140" y="228600"/>
            <a:ext cx="5877560" cy="5943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457200"/>
            <a:ext cx="292354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Enter your school information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date of entry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graduation date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Counselor name &amp; contact information:</a:t>
            </a:r>
          </a:p>
          <a:p>
            <a:endParaRPr lang="en-US" dirty="0"/>
          </a:p>
          <a:p>
            <a:r>
              <a:rPr lang="en-US" dirty="0"/>
              <a:t>Mrs. Baumann</a:t>
            </a:r>
          </a:p>
          <a:p>
            <a:r>
              <a:rPr lang="en-US" dirty="0">
                <a:hlinkClick r:id="rId3"/>
              </a:rPr>
              <a:t>mbaumann@rpsd.org</a:t>
            </a:r>
            <a:endParaRPr lang="en-US" dirty="0"/>
          </a:p>
          <a:p>
            <a:r>
              <a:rPr lang="en-US" dirty="0"/>
              <a:t>908-241-4550 x2057</a:t>
            </a:r>
          </a:p>
          <a:p>
            <a:endParaRPr lang="en-US" dirty="0"/>
          </a:p>
          <a:p>
            <a:r>
              <a:rPr lang="en-US" dirty="0"/>
              <a:t>Mrs. Matarredona</a:t>
            </a:r>
          </a:p>
          <a:p>
            <a:r>
              <a:rPr lang="en-US" dirty="0">
                <a:hlinkClick r:id="rId4"/>
              </a:rPr>
              <a:t>amatarredona@rpsd.org</a:t>
            </a:r>
            <a:endParaRPr lang="en-US" dirty="0"/>
          </a:p>
          <a:p>
            <a:r>
              <a:rPr lang="en-US" dirty="0"/>
              <a:t>908-241-4550 x2054</a:t>
            </a:r>
          </a:p>
          <a:p>
            <a:endParaRPr lang="en-US" dirty="0"/>
          </a:p>
          <a:p>
            <a:r>
              <a:rPr lang="en-US" dirty="0"/>
              <a:t>Ms. Borkowski</a:t>
            </a:r>
          </a:p>
          <a:p>
            <a:r>
              <a:rPr lang="en-US" dirty="0">
                <a:hlinkClick r:id="rId5"/>
              </a:rPr>
              <a:t>cborkowski@rpsd.org</a:t>
            </a:r>
            <a:endParaRPr lang="en-US" dirty="0"/>
          </a:p>
          <a:p>
            <a:r>
              <a:rPr lang="en-US" dirty="0"/>
              <a:t>908-241-4550 x2056</a:t>
            </a:r>
          </a:p>
        </p:txBody>
      </p:sp>
      <p:sp>
        <p:nvSpPr>
          <p:cNvPr id="4" name="Right Arrow 3"/>
          <p:cNvSpPr/>
          <p:nvPr/>
        </p:nvSpPr>
        <p:spPr>
          <a:xfrm>
            <a:off x="4267200" y="318668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4267200" y="478688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1F7972-A4A5-42E7-8B04-6E73B60C6904}"/>
              </a:ext>
            </a:extLst>
          </p:cNvPr>
          <p:cNvSpPr txBox="1"/>
          <p:nvPr/>
        </p:nvSpPr>
        <p:spPr>
          <a:xfrm>
            <a:off x="5334000" y="1600200"/>
            <a:ext cx="1676400" cy="10618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50" dirty="0"/>
              <a:t>Roselle Park High School</a:t>
            </a:r>
          </a:p>
          <a:p>
            <a:r>
              <a:rPr lang="en-US" sz="1050" dirty="0"/>
              <a:t>185 Webster Avenue</a:t>
            </a:r>
          </a:p>
          <a:p>
            <a:r>
              <a:rPr lang="en-US" sz="1050" dirty="0"/>
              <a:t>Roselle Park, NJ 07204</a:t>
            </a:r>
          </a:p>
          <a:p>
            <a:r>
              <a:rPr lang="en-US" sz="1050" dirty="0"/>
              <a:t>USA</a:t>
            </a:r>
          </a:p>
          <a:p>
            <a:r>
              <a:rPr lang="en-US" sz="1050" dirty="0"/>
              <a:t>Public</a:t>
            </a:r>
          </a:p>
          <a:p>
            <a:r>
              <a:rPr lang="en-US" sz="1050" dirty="0"/>
              <a:t>CEEB Code: 311330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294428-3F02-4935-A42F-2EA61ED3934C}"/>
              </a:ext>
            </a:extLst>
          </p:cNvPr>
          <p:cNvSpPr txBox="1"/>
          <p:nvPr/>
        </p:nvSpPr>
        <p:spPr>
          <a:xfrm>
            <a:off x="6451854" y="3302042"/>
            <a:ext cx="457200" cy="2539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50" dirty="0"/>
              <a:t>2015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110CE1-1A22-433C-BB2A-48D0E307FA79}"/>
              </a:ext>
            </a:extLst>
          </p:cNvPr>
          <p:cNvSpPr txBox="1"/>
          <p:nvPr/>
        </p:nvSpPr>
        <p:spPr>
          <a:xfrm>
            <a:off x="6451854" y="4906089"/>
            <a:ext cx="457200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00" dirty="0"/>
              <a:t>20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AA7336D-0C2C-45B1-B2D6-58B28AF66BF2}"/>
              </a:ext>
            </a:extLst>
          </p:cNvPr>
          <p:cNvSpPr txBox="1"/>
          <p:nvPr/>
        </p:nvSpPr>
        <p:spPr>
          <a:xfrm>
            <a:off x="7054977" y="4906089"/>
            <a:ext cx="609600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00" dirty="0"/>
              <a:t>2019</a:t>
            </a:r>
          </a:p>
        </p:txBody>
      </p:sp>
    </p:spTree>
    <p:extLst>
      <p:ext uri="{BB962C8B-B14F-4D97-AF65-F5344CB8AC3E}">
        <p14:creationId xmlns:p14="http://schemas.microsoft.com/office/powerpoint/2010/main" val="33279910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52400"/>
            <a:ext cx="6409593" cy="6172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" y="457200"/>
            <a:ext cx="2438400" cy="313932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You will need to sign the FERPA release &amp; link your Common App with </a:t>
            </a:r>
            <a:r>
              <a:rPr lang="en-US" dirty="0" err="1"/>
              <a:t>Naviance</a:t>
            </a:r>
            <a:r>
              <a:rPr lang="en-US" dirty="0"/>
              <a:t>– if this step is not completed, counselors cannot send your transcripts!</a:t>
            </a:r>
          </a:p>
          <a:p>
            <a:endParaRPr lang="en-US" dirty="0"/>
          </a:p>
          <a:p>
            <a:r>
              <a:rPr lang="en-US" dirty="0"/>
              <a:t>Click “release authorization,” follow the prompts and sign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590800" y="1600200"/>
            <a:ext cx="1981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64578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381000"/>
            <a:ext cx="7696200" cy="20313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/>
              <a:t>Naviance</a:t>
            </a:r>
            <a:r>
              <a:rPr lang="en-US" sz="2000" b="1" dirty="0"/>
              <a:t> &amp; Common App need to communicate!  </a:t>
            </a:r>
          </a:p>
          <a:p>
            <a:pPr algn="ctr"/>
            <a:r>
              <a:rPr lang="en-US" dirty="0"/>
              <a:t>Here’s how you will link the two for the transfer of your transcript and recommendation letters.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/>
              <a:t>Log-in to your Naviance account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/>
              <a:t>Click on the “college tab,” then click “college home,” “colleges I’m applying </a:t>
            </a:r>
            <a:r>
              <a:rPr lang="en-US" dirty="0"/>
              <a:t>to” and complete the requested information to match your accounts.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87" y="2057400"/>
            <a:ext cx="7534869" cy="484625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7A9FAE8-C2D0-4146-95E7-0AD02988C807}"/>
              </a:ext>
            </a:extLst>
          </p:cNvPr>
          <p:cNvSpPr txBox="1"/>
          <p:nvPr/>
        </p:nvSpPr>
        <p:spPr>
          <a:xfrm>
            <a:off x="1066800" y="2227659"/>
            <a:ext cx="1981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17821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399" y="374011"/>
            <a:ext cx="746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Review &amp; Submit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115" y="914400"/>
            <a:ext cx="7116169" cy="355332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43000" y="4800600"/>
            <a:ext cx="7239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Once you have completed all the components of the common app for a particular school and your recommendations have been submitted, you will click on “Review and Submit.”  Check your application for accuracy and submit it.  </a:t>
            </a:r>
            <a:r>
              <a:rPr lang="en-US" b="1" dirty="0"/>
              <a:t>Guidance advises that you submit your application at least 1 week ahead of the deadline.</a:t>
            </a:r>
          </a:p>
        </p:txBody>
      </p:sp>
    </p:spTree>
    <p:extLst>
      <p:ext uri="{BB962C8B-B14F-4D97-AF65-F5344CB8AC3E}">
        <p14:creationId xmlns:p14="http://schemas.microsoft.com/office/powerpoint/2010/main" val="21628926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4.bp.blogspot.com/_J9PlRvGGXS8/SibXSYxypbI/AAAAAAAAA3s/8pQRPH43MWI/s400/porky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685800"/>
            <a:ext cx="277177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24675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Go to Commonapp.org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066800"/>
            <a:ext cx="6211720" cy="4525963"/>
          </a:xfrm>
        </p:spPr>
      </p:pic>
      <p:sp>
        <p:nvSpPr>
          <p:cNvPr id="7" name="Double Bracket 6"/>
          <p:cNvSpPr/>
          <p:nvPr/>
        </p:nvSpPr>
        <p:spPr>
          <a:xfrm>
            <a:off x="6705600" y="3657600"/>
            <a:ext cx="762000" cy="381000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7696200" y="3962400"/>
            <a:ext cx="457200" cy="533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153400" y="4229100"/>
            <a:ext cx="914400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1200" b="1" dirty="0"/>
              <a:t>Click here to create an account</a:t>
            </a:r>
          </a:p>
        </p:txBody>
      </p:sp>
    </p:spTree>
    <p:extLst>
      <p:ext uri="{BB962C8B-B14F-4D97-AF65-F5344CB8AC3E}">
        <p14:creationId xmlns:p14="http://schemas.microsoft.com/office/powerpoint/2010/main" val="25076037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905000"/>
          </a:xfrm>
        </p:spPr>
        <p:txBody>
          <a:bodyPr>
            <a:normAutofit/>
          </a:bodyPr>
          <a:lstStyle/>
          <a:p>
            <a:r>
              <a:rPr lang="en-US" dirty="0"/>
              <a:t>Create an Account</a:t>
            </a:r>
            <a:br>
              <a:rPr lang="en-US" dirty="0"/>
            </a:br>
            <a:r>
              <a:rPr lang="en-US" sz="2200" dirty="0"/>
              <a:t>*use an appropriate email address that you check often, remember, college representatives will see this! </a:t>
            </a:r>
            <a:br>
              <a:rPr lang="en-US" sz="2200" dirty="0"/>
            </a:br>
            <a:r>
              <a:rPr lang="en-US" sz="2200" dirty="0"/>
              <a:t>*take note of the password requirements listed at the bottom right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057400"/>
            <a:ext cx="7268517" cy="4525963"/>
          </a:xfrm>
        </p:spPr>
      </p:pic>
    </p:spTree>
    <p:extLst>
      <p:ext uri="{BB962C8B-B14F-4D97-AF65-F5344CB8AC3E}">
        <p14:creationId xmlns:p14="http://schemas.microsoft.com/office/powerpoint/2010/main" val="19803657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"/>
            <a:ext cx="8229600" cy="838200"/>
          </a:xfrm>
        </p:spPr>
        <p:txBody>
          <a:bodyPr/>
          <a:lstStyle/>
          <a:p>
            <a:r>
              <a:rPr lang="en-US" dirty="0"/>
              <a:t>Create your account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500663"/>
            <a:ext cx="7696200" cy="5329627"/>
          </a:xfrm>
        </p:spPr>
      </p:pic>
      <p:sp>
        <p:nvSpPr>
          <p:cNvPr id="5" name="TextBox 4"/>
          <p:cNvSpPr txBox="1"/>
          <p:nvPr/>
        </p:nvSpPr>
        <p:spPr>
          <a:xfrm>
            <a:off x="914400" y="762000"/>
            <a:ext cx="7543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400" dirty="0"/>
              <a:t>All students should check “first year student” on the bottom left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/>
              <a:t>All students should also check “applicant planning to enroll within the next 12 months” on the top right</a:t>
            </a:r>
          </a:p>
        </p:txBody>
      </p:sp>
      <p:sp>
        <p:nvSpPr>
          <p:cNvPr id="7" name="Right Arrow 6"/>
          <p:cNvSpPr/>
          <p:nvPr/>
        </p:nvSpPr>
        <p:spPr>
          <a:xfrm>
            <a:off x="4189845" y="4066171"/>
            <a:ext cx="45720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4202545" y="2209800"/>
            <a:ext cx="45720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1447800" y="6248400"/>
            <a:ext cx="45720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4173680" y="4714333"/>
            <a:ext cx="45720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2080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App Dashboard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295400"/>
            <a:ext cx="7086600" cy="5351740"/>
          </a:xfrm>
        </p:spPr>
      </p:pic>
      <p:sp>
        <p:nvSpPr>
          <p:cNvPr id="5" name="Right Arrow 4"/>
          <p:cNvSpPr/>
          <p:nvPr/>
        </p:nvSpPr>
        <p:spPr>
          <a:xfrm>
            <a:off x="4191000" y="1302327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Up Arrow 5"/>
          <p:cNvSpPr/>
          <p:nvPr/>
        </p:nvSpPr>
        <p:spPr>
          <a:xfrm>
            <a:off x="2500884" y="2667000"/>
            <a:ext cx="332232" cy="6096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28600" y="2819400"/>
            <a:ext cx="1219200" cy="116955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Click the “my colleges” tab &amp; then click on “college search”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1447800" y="3124200"/>
            <a:ext cx="114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169408" y="1870364"/>
            <a:ext cx="2057400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Note your common app ID above</a:t>
            </a:r>
          </a:p>
        </p:txBody>
      </p:sp>
    </p:spTree>
    <p:extLst>
      <p:ext uri="{BB962C8B-B14F-4D97-AF65-F5344CB8AC3E}">
        <p14:creationId xmlns:p14="http://schemas.microsoft.com/office/powerpoint/2010/main" val="7073893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1470025"/>
          </a:xfrm>
        </p:spPr>
        <p:txBody>
          <a:bodyPr/>
          <a:lstStyle/>
          <a:p>
            <a:r>
              <a:rPr lang="en-US" dirty="0"/>
              <a:t>Use the search tool to add the colleges you plan to apply to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752600"/>
            <a:ext cx="6634780" cy="4599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2672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364" y="1143000"/>
            <a:ext cx="5296640" cy="3200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8200" y="304800"/>
            <a:ext cx="77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Your colleges will appear in the “Results List,” check the box to the left of your school and click “Add” to add the colleges to your Common App</a:t>
            </a:r>
          </a:p>
        </p:txBody>
      </p:sp>
      <p:sp>
        <p:nvSpPr>
          <p:cNvPr id="4" name="Right Arrow 3"/>
          <p:cNvSpPr/>
          <p:nvPr/>
        </p:nvSpPr>
        <p:spPr>
          <a:xfrm>
            <a:off x="1635160" y="288188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9030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066800"/>
            <a:ext cx="5958421" cy="466730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5800" y="228600"/>
            <a:ext cx="754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Go back to the “My colleges” tab and you will notice that Kean has been added</a:t>
            </a:r>
          </a:p>
        </p:txBody>
      </p:sp>
      <p:sp>
        <p:nvSpPr>
          <p:cNvPr id="5" name="Right Arrow 4"/>
          <p:cNvSpPr/>
          <p:nvPr/>
        </p:nvSpPr>
        <p:spPr>
          <a:xfrm>
            <a:off x="838200" y="16764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Up Arrow 5"/>
          <p:cNvSpPr/>
          <p:nvPr/>
        </p:nvSpPr>
        <p:spPr>
          <a:xfrm>
            <a:off x="4247178" y="3657600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029200" y="4146804"/>
            <a:ext cx="1676400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Note the admissions deadline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4572000" y="4495800"/>
            <a:ext cx="457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83816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579" y="1143000"/>
            <a:ext cx="7106642" cy="216247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0" y="304800"/>
            <a:ext cx="754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Adding colleges will also list your colleges under the “Dashboard” tab</a:t>
            </a:r>
          </a:p>
          <a:p>
            <a:pPr algn="ctr"/>
            <a:r>
              <a:rPr lang="en-US" sz="2000" dirty="0"/>
              <a:t>You can keep track of your application progress on the dashboard</a:t>
            </a:r>
          </a:p>
        </p:txBody>
      </p:sp>
      <p:sp>
        <p:nvSpPr>
          <p:cNvPr id="4" name="Up Arrow 3"/>
          <p:cNvSpPr/>
          <p:nvPr/>
        </p:nvSpPr>
        <p:spPr>
          <a:xfrm>
            <a:off x="4675771" y="2775852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Up Arrow 5"/>
          <p:cNvSpPr/>
          <p:nvPr/>
        </p:nvSpPr>
        <p:spPr>
          <a:xfrm>
            <a:off x="5486400" y="2785088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Up Arrow 6"/>
          <p:cNvSpPr/>
          <p:nvPr/>
        </p:nvSpPr>
        <p:spPr>
          <a:xfrm>
            <a:off x="6629400" y="2775852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447800" y="3124200"/>
            <a:ext cx="2590800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Click on the dashes &amp; dot for more information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4038600" y="3770531"/>
            <a:ext cx="2971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66047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</TotalTime>
  <Words>506</Words>
  <Application>Microsoft Office PowerPoint</Application>
  <PresentationFormat>On-screen Show (4:3)</PresentationFormat>
  <Paragraphs>59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Calibri</vt:lpstr>
      <vt:lpstr>Office Theme</vt:lpstr>
      <vt:lpstr>Welcome to the Common Application</vt:lpstr>
      <vt:lpstr>Go to Commonapp.org</vt:lpstr>
      <vt:lpstr>Create an Account *use an appropriate email address that you check often, remember, college representatives will see this!  *take note of the password requirements listed at the bottom right</vt:lpstr>
      <vt:lpstr>Create your account</vt:lpstr>
      <vt:lpstr>Common App Dashboard</vt:lpstr>
      <vt:lpstr>Use the search tool to add the colleges you plan to apply to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the Common Application</dc:title>
  <dc:creator>Mannix, Colleen</dc:creator>
  <cp:lastModifiedBy>Cheyenne Borkowski</cp:lastModifiedBy>
  <cp:revision>28</cp:revision>
  <dcterms:created xsi:type="dcterms:W3CDTF">2014-09-16T17:19:02Z</dcterms:created>
  <dcterms:modified xsi:type="dcterms:W3CDTF">2018-09-14T13:41:13Z</dcterms:modified>
</cp:coreProperties>
</file>